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99" r:id="rId21"/>
    <p:sldId id="300" r:id="rId22"/>
    <p:sldId id="303" r:id="rId23"/>
    <p:sldId id="304" r:id="rId24"/>
    <p:sldId id="305" r:id="rId25"/>
    <p:sldId id="275" r:id="rId26"/>
    <p:sldId id="276" r:id="rId27"/>
    <p:sldId id="277" r:id="rId28"/>
    <p:sldId id="279" r:id="rId29"/>
    <p:sldId id="280" r:id="rId30"/>
    <p:sldId id="281" r:id="rId31"/>
    <p:sldId id="282" r:id="rId32"/>
    <p:sldId id="283" r:id="rId33"/>
    <p:sldId id="284" r:id="rId34"/>
    <p:sldId id="285" r:id="rId35"/>
    <p:sldId id="286" r:id="rId36"/>
    <p:sldId id="287" r:id="rId37"/>
    <p:sldId id="288" r:id="rId38"/>
    <p:sldId id="367" r:id="rId39"/>
    <p:sldId id="290" r:id="rId40"/>
    <p:sldId id="291" r:id="rId41"/>
    <p:sldId id="292" r:id="rId42"/>
    <p:sldId id="293" r:id="rId43"/>
    <p:sldId id="294" r:id="rId44"/>
    <p:sldId id="295" r:id="rId45"/>
    <p:sldId id="296" r:id="rId46"/>
    <p:sldId id="297" r:id="rId47"/>
    <p:sldId id="298" r:id="rId48"/>
    <p:sldId id="359" r:id="rId49"/>
    <p:sldId id="360" r:id="rId50"/>
    <p:sldId id="361" r:id="rId51"/>
    <p:sldId id="362" r:id="rId52"/>
    <p:sldId id="363" r:id="rId53"/>
    <p:sldId id="364" r:id="rId54"/>
    <p:sldId id="368" r:id="rId55"/>
  </p:sldIdLst>
  <p:sldSz cx="9144000" cy="5143500" type="screen16x9"/>
  <p:notesSz cx="6858000" cy="9144000"/>
  <p:embeddedFontLst>
    <p:embeddedFont>
      <p:font typeface="Calibri" panose="020F0502020204030204" pitchFamily="34" charset="0"/>
      <p:regular r:id="rId57"/>
      <p:bold r:id="rId58"/>
      <p:italic r:id="rId59"/>
      <p:boldItalic r:id="rId60"/>
    </p:embeddedFont>
    <p:embeddedFont>
      <p:font typeface="Roboto"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CCA6B6-6E30-42E1-93FC-C427EDAC1F2A}">
  <a:tblStyle styleId="{D5CCA6B6-6E30-42E1-93FC-C427EDAC1F2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247" autoAdjust="0"/>
  </p:normalViewPr>
  <p:slideViewPr>
    <p:cSldViewPr snapToGrid="0">
      <p:cViewPr varScale="1">
        <p:scale>
          <a:sx n="87" d="100"/>
          <a:sy n="87" d="100"/>
        </p:scale>
        <p:origin x="1278" y="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lanner-america.com/blog/multi-access-edge-computing-futur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12d9739f90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12d9739f90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2600">
                <a:solidFill>
                  <a:schemeClr val="dk1"/>
                </a:solidFill>
              </a:rPr>
              <a:t>Context awareness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12d9739f90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12d9739f90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2ebec896f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2ebec896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12d9739f90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12d9739f90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Went bankrupt because not enough users.</a:t>
            </a:r>
          </a:p>
          <a:p>
            <a:pPr marL="171450" lvl="0" indent="-171450" algn="l" rtl="0">
              <a:spcBef>
                <a:spcPts val="0"/>
              </a:spcBef>
              <a:spcAft>
                <a:spcPts val="0"/>
              </a:spcAft>
            </a:pPr>
            <a:r>
              <a:rPr lang="en-US" dirty="0"/>
              <a:t>The feeling is that in order to realize edge computing in its greater form is to use hierarchical edge computing infrastructure.</a:t>
            </a:r>
          </a:p>
          <a:p>
            <a:pPr marL="628650" lvl="1" indent="-171450" algn="l" rtl="0">
              <a:spcBef>
                <a:spcPts val="0"/>
              </a:spcBef>
              <a:spcAft>
                <a:spcPts val="0"/>
              </a:spcAft>
            </a:pPr>
            <a:r>
              <a:rPr lang="en-US" dirty="0"/>
              <a:t>Aka: Fog Computing</a:t>
            </a:r>
          </a:p>
          <a:p>
            <a:pPr marL="171450" lvl="0" indent="-171450" algn="l" rtl="0">
              <a:spcBef>
                <a:spcPts val="0"/>
              </a:spcBef>
              <a:spcAft>
                <a:spcPts val="0"/>
              </a:spcAft>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12ebec896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12ebec896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Professor believes this will be the path forward to the future of edge computing, especially since ISPs already have a hierarchical network infrastructure in place already that functions in such a way that edge computing would need to mimic in many ways.</a:t>
            </a:r>
          </a:p>
          <a:p>
            <a:pPr marL="0" lvl="0" indent="0" algn="l" rtl="0">
              <a:spcBef>
                <a:spcPts val="0"/>
              </a:spcBef>
              <a:spcAft>
                <a:spcPts val="0"/>
              </a:spcAft>
              <a:buNone/>
            </a:pPr>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18c380bd7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18c380bd7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18c380bd74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18c380bd7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12d9739f90_0_1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12d9739f90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12d9739f90_0_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12d9739f90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12d9739f90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12d9739f90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12522b7d1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12522b7d1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18c380bd74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18c380bd7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9943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186e04654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186e04654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https://www.lanner-america.com/blog/multi-access-edge-computing-future/</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6815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18c380bd74_0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18c380bd74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5558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186e046549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186e046549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333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18c380bd74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18c380bd7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Professor thinks ISP provides the most balance among the above questions and thus he thinks it will be the future.</a:t>
            </a:r>
            <a:endParaRPr dirty="0"/>
          </a:p>
        </p:txBody>
      </p:sp>
    </p:spTree>
    <p:extLst>
      <p:ext uri="{BB962C8B-B14F-4D97-AF65-F5344CB8AC3E}">
        <p14:creationId xmlns:p14="http://schemas.microsoft.com/office/powerpoint/2010/main" val="3840998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086534d43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086534d43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086534d437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086534d43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086534d437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086534d437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086534d437_1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086534d43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086534d437_1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086534d437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12d9739f9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12d9739f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Everyday, we use mobile apps, desktops, smart home devices, and other IoT devices to generate huge amount of data. However, these devices may not have enough computing resources to process these data.</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So, we have two different solutions. Cloud computing means to push data to the cloud data center, where there are sufficient processing power. On the contrary, edge computing means to pull the computing resources to the edge of the network, near the data source.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086534d437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086534d437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086534d437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086534d43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086534d437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086534d437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086534d437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086534d437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086534d437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086534d437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086534d437_1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086534d437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086534d437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086534d437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086534d437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086534d437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086534d437_1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086534d437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086534d437_1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086534d437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18c380bd74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18c380bd7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Next, we are going to talk about existing edge systems. Now it is still the very early stage of edge computing, and there has been various system models for edge computing. These system models answer the following questions differently. For example, some systems think edge computing is only for data processing, while some systems think it can support sensing, communication, storage, and other functionalities. Some systems think edge computing should serve edge devices, while some think it should provide data processing results to cloud-based users. Some systems think edge computing should leverage only edge devices, while some think it can use both edge and cloud, and some think edge computing involves edge, cloud, and all networking devices between them. Some systems think edge computing are provided by pre-deployed edge servers, while some think it can leverage all available devices in the vicinity.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2086534d437_1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2086534d437_1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086534d437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086534d437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086534d437_1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2086534d437_1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086534d437_1_1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2086534d437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333333"/>
                </a:solidFill>
              </a:rPr>
              <a:t>alerts and sirens can be triggered locally from AWS IoT Greengrass with mere milliseconds of latency</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086534d437_1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2086534d437_1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2086534d437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2086534d437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086534d437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086534d437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1f21d2bff6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1f21d2bff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1f21d2bff6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1f21d2bff6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1f21d2bff6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1f21d2bff6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800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12d9739f90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12d9739f90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f21d2bff6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f21d2bff6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f21d2bff64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1f21d2bff6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1f21d2bff64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1f21d2bff6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12ebec896f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112ebec896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112ebec896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112ebec896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112d9739f90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112d9739f90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12d9739f90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12d9739f90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en-US" dirty="0"/>
              <a:t>Similar to PHP, but it also considers location and availability of resources.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338866"/>
            <a:ext cx="7886700" cy="6711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0000A3"/>
              </a:buClr>
              <a:buSzPts val="3300"/>
              <a:buFont typeface="Calibri"/>
              <a:buNone/>
              <a:defRPr sz="3300">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SzPts val="1400"/>
              <a:buChar char="●"/>
              <a:defRPr/>
            </a:lvl1pPr>
            <a:lvl2pPr marL="914400" lvl="1" indent="-317500" algn="l" rtl="0">
              <a:lnSpc>
                <a:spcPct val="90000"/>
              </a:lnSpc>
              <a:spcBef>
                <a:spcPts val="1200"/>
              </a:spcBef>
              <a:spcAft>
                <a:spcPts val="0"/>
              </a:spcAft>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53" name="Google Shape;53;p13"/>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rmAutofit/>
          </a:bodyPr>
          <a:lstStyle>
            <a:lvl1pPr marL="457200" lvl="0" indent="-317500" algn="l" rtl="0">
              <a:lnSpc>
                <a:spcPct val="90000"/>
              </a:lnSpc>
              <a:spcBef>
                <a:spcPts val="800"/>
              </a:spcBef>
              <a:spcAft>
                <a:spcPts val="0"/>
              </a:spcAft>
              <a:buSzPts val="1400"/>
              <a:buChar char="●"/>
              <a:defRPr/>
            </a:lvl1pPr>
            <a:lvl2pPr marL="914400" lvl="1" indent="-317500" algn="l" rtl="0">
              <a:lnSpc>
                <a:spcPct val="90000"/>
              </a:lnSpc>
              <a:spcBef>
                <a:spcPts val="1200"/>
              </a:spcBef>
              <a:spcAft>
                <a:spcPts val="0"/>
              </a:spcAft>
              <a:buSzPts val="1400"/>
              <a:buChar char="○"/>
              <a:defRPr/>
            </a:lvl2pPr>
            <a:lvl3pPr marL="1371600" lvl="2" indent="-317500" algn="l" rtl="0">
              <a:lnSpc>
                <a:spcPct val="90000"/>
              </a:lnSpc>
              <a:spcBef>
                <a:spcPts val="1200"/>
              </a:spcBef>
              <a:spcAft>
                <a:spcPts val="0"/>
              </a:spcAft>
              <a:buClr>
                <a:schemeClr val="dk1"/>
              </a:buClr>
              <a:buSzPts val="1400"/>
              <a:buChar char="■"/>
              <a:defRPr/>
            </a:lvl3pPr>
            <a:lvl4pPr marL="1828800" lvl="3" indent="-317500" algn="l" rtl="0">
              <a:lnSpc>
                <a:spcPct val="90000"/>
              </a:lnSpc>
              <a:spcBef>
                <a:spcPts val="1200"/>
              </a:spcBef>
              <a:spcAft>
                <a:spcPts val="0"/>
              </a:spcAft>
              <a:buClr>
                <a:schemeClr val="dk1"/>
              </a:buClr>
              <a:buSzPts val="1400"/>
              <a:buChar char="●"/>
              <a:defRPr/>
            </a:lvl4pPr>
            <a:lvl5pPr marL="2286000" lvl="4" indent="-317500" algn="l" rtl="0">
              <a:lnSpc>
                <a:spcPct val="90000"/>
              </a:lnSpc>
              <a:spcBef>
                <a:spcPts val="1200"/>
              </a:spcBef>
              <a:spcAft>
                <a:spcPts val="0"/>
              </a:spcAft>
              <a:buClr>
                <a:schemeClr val="dk1"/>
              </a:buClr>
              <a:buSzPts val="1400"/>
              <a:buChar char="○"/>
              <a:defRPr/>
            </a:lvl5pPr>
            <a:lvl6pPr marL="2743200" lvl="5" indent="-317500" algn="l" rtl="0">
              <a:lnSpc>
                <a:spcPct val="90000"/>
              </a:lnSpc>
              <a:spcBef>
                <a:spcPts val="1200"/>
              </a:spcBef>
              <a:spcAft>
                <a:spcPts val="0"/>
              </a:spcAft>
              <a:buClr>
                <a:schemeClr val="dk1"/>
              </a:buClr>
              <a:buSzPts val="1400"/>
              <a:buChar char="■"/>
              <a:defRPr/>
            </a:lvl6pPr>
            <a:lvl7pPr marL="3200400" lvl="6" indent="-317500" algn="l" rtl="0">
              <a:lnSpc>
                <a:spcPct val="90000"/>
              </a:lnSpc>
              <a:spcBef>
                <a:spcPts val="1200"/>
              </a:spcBef>
              <a:spcAft>
                <a:spcPts val="0"/>
              </a:spcAft>
              <a:buClr>
                <a:schemeClr val="dk1"/>
              </a:buClr>
              <a:buSzPts val="1400"/>
              <a:buChar char="●"/>
              <a:defRPr/>
            </a:lvl7pPr>
            <a:lvl8pPr marL="3657600" lvl="7" indent="-317500" algn="l" rtl="0">
              <a:lnSpc>
                <a:spcPct val="90000"/>
              </a:lnSpc>
              <a:spcBef>
                <a:spcPts val="1200"/>
              </a:spcBef>
              <a:spcAft>
                <a:spcPts val="0"/>
              </a:spcAft>
              <a:buClr>
                <a:schemeClr val="dk1"/>
              </a:buClr>
              <a:buSzPts val="1400"/>
              <a:buChar char="○"/>
              <a:defRPr/>
            </a:lvl8pPr>
            <a:lvl9pPr marL="4114800" lvl="8" indent="-317500" algn="l" rtl="0">
              <a:lnSpc>
                <a:spcPct val="90000"/>
              </a:lnSpc>
              <a:spcBef>
                <a:spcPts val="1200"/>
              </a:spcBef>
              <a:spcAft>
                <a:spcPts val="1200"/>
              </a:spcAft>
              <a:buClr>
                <a:schemeClr val="dk1"/>
              </a:buClr>
              <a:buSzPts val="1400"/>
              <a:buChar char="■"/>
              <a:defRPr/>
            </a:lvl9pPr>
          </a:lstStyle>
          <a:p>
            <a:endParaRPr/>
          </a:p>
        </p:txBody>
      </p:sp>
      <p:sp>
        <p:nvSpPr>
          <p:cNvPr id="54" name="Google Shape;54;p13"/>
          <p:cNvSpPr txBox="1">
            <a:spLocks noGrp="1"/>
          </p:cNvSpPr>
          <p:nvPr>
            <p:ph type="sldNum" idx="12"/>
          </p:nvPr>
        </p:nvSpPr>
        <p:spPr>
          <a:xfrm>
            <a:off x="6914712" y="4832317"/>
            <a:ext cx="2057400" cy="2739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sz="800" b="0" i="0" u="none" strike="noStrike" cap="none">
                <a:solidFill>
                  <a:srgbClr val="7F7F7F"/>
                </a:solidFill>
                <a:latin typeface="Calibri"/>
                <a:ea typeface="Calibri"/>
                <a:cs typeface="Calibri"/>
                <a:sym typeface="Calibri"/>
              </a:defRPr>
            </a:lvl1pPr>
            <a:lvl2pPr marL="0" lvl="1" indent="0" algn="r" rtl="0">
              <a:spcBef>
                <a:spcPts val="0"/>
              </a:spcBef>
              <a:buNone/>
              <a:defRPr sz="800" b="0" i="0" u="none" strike="noStrike" cap="none">
                <a:solidFill>
                  <a:srgbClr val="7F7F7F"/>
                </a:solidFill>
                <a:latin typeface="Calibri"/>
                <a:ea typeface="Calibri"/>
                <a:cs typeface="Calibri"/>
                <a:sym typeface="Calibri"/>
              </a:defRPr>
            </a:lvl2pPr>
            <a:lvl3pPr marL="0" lvl="2" indent="0" algn="r" rtl="0">
              <a:spcBef>
                <a:spcPts val="0"/>
              </a:spcBef>
              <a:buNone/>
              <a:defRPr sz="800" b="0" i="0" u="none" strike="noStrike" cap="none">
                <a:solidFill>
                  <a:srgbClr val="7F7F7F"/>
                </a:solidFill>
                <a:latin typeface="Calibri"/>
                <a:ea typeface="Calibri"/>
                <a:cs typeface="Calibri"/>
                <a:sym typeface="Calibri"/>
              </a:defRPr>
            </a:lvl3pPr>
            <a:lvl4pPr marL="0" lvl="3" indent="0" algn="r" rtl="0">
              <a:spcBef>
                <a:spcPts val="0"/>
              </a:spcBef>
              <a:buNone/>
              <a:defRPr sz="800" b="0" i="0" u="none" strike="noStrike" cap="none">
                <a:solidFill>
                  <a:srgbClr val="7F7F7F"/>
                </a:solidFill>
                <a:latin typeface="Calibri"/>
                <a:ea typeface="Calibri"/>
                <a:cs typeface="Calibri"/>
                <a:sym typeface="Calibri"/>
              </a:defRPr>
            </a:lvl4pPr>
            <a:lvl5pPr marL="0" lvl="4" indent="0" algn="r" rtl="0">
              <a:spcBef>
                <a:spcPts val="0"/>
              </a:spcBef>
              <a:buNone/>
              <a:defRPr sz="800" b="0" i="0" u="none" strike="noStrike" cap="none">
                <a:solidFill>
                  <a:srgbClr val="7F7F7F"/>
                </a:solidFill>
                <a:latin typeface="Calibri"/>
                <a:ea typeface="Calibri"/>
                <a:cs typeface="Calibri"/>
                <a:sym typeface="Calibri"/>
              </a:defRPr>
            </a:lvl5pPr>
            <a:lvl6pPr marL="0" lvl="5" indent="0" algn="r" rtl="0">
              <a:spcBef>
                <a:spcPts val="0"/>
              </a:spcBef>
              <a:buNone/>
              <a:defRPr sz="800" b="0" i="0" u="none" strike="noStrike" cap="none">
                <a:solidFill>
                  <a:srgbClr val="7F7F7F"/>
                </a:solidFill>
                <a:latin typeface="Calibri"/>
                <a:ea typeface="Calibri"/>
                <a:cs typeface="Calibri"/>
                <a:sym typeface="Calibri"/>
              </a:defRPr>
            </a:lvl6pPr>
            <a:lvl7pPr marL="0" lvl="6" indent="0" algn="r" rtl="0">
              <a:spcBef>
                <a:spcPts val="0"/>
              </a:spcBef>
              <a:buNone/>
              <a:defRPr sz="800" b="0" i="0" u="none" strike="noStrike" cap="none">
                <a:solidFill>
                  <a:srgbClr val="7F7F7F"/>
                </a:solidFill>
                <a:latin typeface="Calibri"/>
                <a:ea typeface="Calibri"/>
                <a:cs typeface="Calibri"/>
                <a:sym typeface="Calibri"/>
              </a:defRPr>
            </a:lvl7pPr>
            <a:lvl8pPr marL="0" lvl="7" indent="0" algn="r" rtl="0">
              <a:spcBef>
                <a:spcPts val="0"/>
              </a:spcBef>
              <a:buNone/>
              <a:defRPr sz="800" b="0" i="0" u="none" strike="noStrike" cap="none">
                <a:solidFill>
                  <a:srgbClr val="7F7F7F"/>
                </a:solidFill>
                <a:latin typeface="Calibri"/>
                <a:ea typeface="Calibri"/>
                <a:cs typeface="Calibri"/>
                <a:sym typeface="Calibri"/>
              </a:defRPr>
            </a:lvl8pPr>
            <a:lvl9pPr marL="0" lvl="8" indent="0" algn="r" rtl="0">
              <a:spcBef>
                <a:spcPts val="0"/>
              </a:spcBef>
              <a:buNone/>
              <a:defRPr sz="8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
              <a:t>Introduction: 1-</a:t>
            </a: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d1.awsstatic.com/IoT/IDC-AWS-at-the-Edge-White-Paper.pdf"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3.xml"/><Relationship Id="rId1" Type="http://schemas.openxmlformats.org/officeDocument/2006/relationships/video" Target="https://www.youtube.com/embed/6oReBJ5h8qs?feature=oembe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video" Target="https://www.youtube.com/embed/oPzyIShVmvw?feature=oembed" TargetMode="External"/><Relationship Id="rId4" Type="http://schemas.openxmlformats.org/officeDocument/2006/relationships/image" Target="../media/image35.jpeg"/></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techdocs.akamai.com/edgeworkers/docs/create-the-hello-world-code-bundle-1"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3800"/>
              <a:t>CIS 490H/590J Edge Computing</a:t>
            </a:r>
            <a:endParaRPr sz="3800"/>
          </a:p>
          <a:p>
            <a:pPr marL="0" lvl="0" indent="0" algn="ctr" rtl="0">
              <a:spcBef>
                <a:spcPts val="0"/>
              </a:spcBef>
              <a:spcAft>
                <a:spcPts val="0"/>
              </a:spcAft>
              <a:buNone/>
            </a:pPr>
            <a:r>
              <a:rPr lang="en" sz="3800"/>
              <a:t>Edge and Fog</a:t>
            </a:r>
            <a:endParaRPr sz="3800"/>
          </a:p>
        </p:txBody>
      </p:sp>
      <p:sp>
        <p:nvSpPr>
          <p:cNvPr id="60" name="Google Shape;60;p14"/>
          <p:cNvSpPr txBox="1">
            <a:spLocks noGrp="1"/>
          </p:cNvSpPr>
          <p:nvPr>
            <p:ph type="subTitle" idx="1"/>
          </p:nvPr>
        </p:nvSpPr>
        <p:spPr>
          <a:xfrm>
            <a:off x="311700" y="2834125"/>
            <a:ext cx="8520600" cy="1121400"/>
          </a:xfrm>
          <a:prstGeom prst="rect">
            <a:avLst/>
          </a:prstGeom>
        </p:spPr>
        <p:txBody>
          <a:bodyPr spcFirstLastPara="1" wrap="square" lIns="91425" tIns="91425" rIns="91425" bIns="91425" anchor="t" anchorCtr="0">
            <a:normAutofit fontScale="55000" lnSpcReduction="20000"/>
          </a:bodyPr>
          <a:lstStyle/>
          <a:p>
            <a:pPr marL="0" lvl="0" indent="0" algn="ctr" rtl="0">
              <a:spcBef>
                <a:spcPts val="0"/>
              </a:spcBef>
              <a:spcAft>
                <a:spcPts val="0"/>
              </a:spcAft>
              <a:buNone/>
            </a:pPr>
            <a:r>
              <a:rPr lang="en"/>
              <a:t>Winter 2023</a:t>
            </a:r>
            <a:endParaRPr/>
          </a:p>
          <a:p>
            <a:pPr marL="0" lvl="0" indent="0" algn="ctr" rtl="0">
              <a:spcBef>
                <a:spcPts val="0"/>
              </a:spcBef>
              <a:spcAft>
                <a:spcPts val="0"/>
              </a:spcAft>
              <a:buClr>
                <a:schemeClr val="dk1"/>
              </a:buClr>
              <a:buSzPct val="39285"/>
              <a:buFont typeface="Arial"/>
              <a:buNone/>
            </a:pPr>
            <a:endParaRPr/>
          </a:p>
          <a:p>
            <a:pPr marL="0" lvl="0" indent="0" algn="ctr" rtl="0">
              <a:spcBef>
                <a:spcPts val="0"/>
              </a:spcBef>
              <a:spcAft>
                <a:spcPts val="0"/>
              </a:spcAft>
              <a:buNone/>
            </a:pPr>
            <a:r>
              <a:rPr lang="en"/>
              <a:t>Prof. Zheng Song</a:t>
            </a:r>
            <a:endParaRPr/>
          </a:p>
          <a:p>
            <a:pPr marL="0" lvl="0" indent="0" algn="l" rtl="0">
              <a:spcBef>
                <a:spcPts val="0"/>
              </a:spcBef>
              <a:spcAft>
                <a:spcPts val="0"/>
              </a:spcAft>
              <a:buNone/>
            </a:pPr>
            <a:endParaRPr/>
          </a:p>
          <a:p>
            <a:pPr marL="0" lvl="0" indent="0" algn="ctr" rtl="0">
              <a:spcBef>
                <a:spcPts val="0"/>
              </a:spcBef>
              <a:spcAft>
                <a:spcPts val="0"/>
              </a:spcAft>
              <a:buNone/>
            </a:pPr>
            <a:r>
              <a:rPr lang="en"/>
              <a:t>zhesong@umich.edu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From CDN to Edge Computing</a:t>
            </a:r>
            <a:endParaRPr/>
          </a:p>
          <a:p>
            <a:pPr marL="0" lvl="0" indent="0" algn="l" rtl="0">
              <a:spcBef>
                <a:spcPts val="0"/>
              </a:spcBef>
              <a:spcAft>
                <a:spcPts val="0"/>
              </a:spcAft>
              <a:buNone/>
            </a:pPr>
            <a:endParaRPr/>
          </a:p>
        </p:txBody>
      </p:sp>
      <p:sp>
        <p:nvSpPr>
          <p:cNvPr id="124" name="Google Shape;124;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800">
                <a:solidFill>
                  <a:schemeClr val="dk1"/>
                </a:solidFill>
              </a:rPr>
              <a:t>Akamai ESI</a:t>
            </a:r>
            <a:endParaRPr sz="2800">
              <a:solidFill>
                <a:schemeClr val="dk1"/>
              </a:solidFill>
            </a:endParaRPr>
          </a:p>
          <a:p>
            <a:pPr marL="0" lvl="0" indent="0" algn="l" rtl="0">
              <a:lnSpc>
                <a:spcPct val="142857"/>
              </a:lnSpc>
              <a:spcBef>
                <a:spcPts val="1200"/>
              </a:spcBef>
              <a:spcAft>
                <a:spcPts val="0"/>
              </a:spcAft>
              <a:buNone/>
            </a:pPr>
            <a:r>
              <a:rPr lang="en" sz="900">
                <a:solidFill>
                  <a:srgbClr val="24292F"/>
                </a:solidFill>
                <a:highlight>
                  <a:srgbClr val="FFFFFF"/>
                </a:highlight>
                <a:latin typeface="Courier New"/>
                <a:ea typeface="Courier New"/>
                <a:cs typeface="Courier New"/>
                <a:sym typeface="Courier New"/>
              </a:rPr>
              <a:t>&lt;html&gt;</a:t>
            </a:r>
            <a:endParaRPr sz="900">
              <a:solidFill>
                <a:srgbClr val="24292F"/>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900">
                <a:solidFill>
                  <a:srgbClr val="24292F"/>
                </a:solidFill>
                <a:highlight>
                  <a:srgbClr val="FFFFFF"/>
                </a:highlight>
                <a:latin typeface="Courier New"/>
                <a:ea typeface="Courier New"/>
                <a:cs typeface="Courier New"/>
                <a:sym typeface="Courier New"/>
              </a:rPr>
              <a:t>&lt;body&gt;</a:t>
            </a:r>
            <a:endParaRPr sz="900">
              <a:solidFill>
                <a:srgbClr val="24292F"/>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900">
                <a:solidFill>
                  <a:srgbClr val="24292F"/>
                </a:solidFill>
                <a:highlight>
                  <a:srgbClr val="FFFFFF"/>
                </a:highlight>
                <a:latin typeface="Courier New"/>
                <a:ea typeface="Courier New"/>
                <a:cs typeface="Courier New"/>
                <a:sym typeface="Courier New"/>
              </a:rPr>
              <a:t>Today is &lt;esi:vars&gt;$strftime($time(), '%A %B %d, %Y')&lt;/esi:vars&gt;&lt;br&gt;</a:t>
            </a:r>
            <a:endParaRPr sz="900">
              <a:solidFill>
                <a:srgbClr val="24292F"/>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900" b="1">
                <a:solidFill>
                  <a:srgbClr val="24292F"/>
                </a:solidFill>
                <a:highlight>
                  <a:srgbClr val="FFFFFF"/>
                </a:highlight>
                <a:latin typeface="Courier New"/>
                <a:ea typeface="Courier New"/>
                <a:cs typeface="Courier New"/>
                <a:sym typeface="Courier New"/>
              </a:rPr>
              <a:t>&lt;esi:include src="viewsource.html?rp=$(REQUEST_PATH)"/&gt;</a:t>
            </a:r>
            <a:endParaRPr sz="900" b="1">
              <a:solidFill>
                <a:srgbClr val="24292F"/>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900">
                <a:solidFill>
                  <a:srgbClr val="24292F"/>
                </a:solidFill>
                <a:highlight>
                  <a:srgbClr val="FFFFFF"/>
                </a:highlight>
                <a:latin typeface="Courier New"/>
                <a:ea typeface="Courier New"/>
                <a:cs typeface="Courier New"/>
                <a:sym typeface="Courier New"/>
              </a:rPr>
              <a:t>&lt;/body&gt;</a:t>
            </a:r>
            <a:endParaRPr sz="900">
              <a:solidFill>
                <a:srgbClr val="24292F"/>
              </a:solidFill>
              <a:highlight>
                <a:srgbClr val="FFFFFF"/>
              </a:highlight>
              <a:latin typeface="Courier New"/>
              <a:ea typeface="Courier New"/>
              <a:cs typeface="Courier New"/>
              <a:sym typeface="Courier New"/>
            </a:endParaRPr>
          </a:p>
          <a:p>
            <a:pPr marL="0" lvl="0" indent="0" algn="l" rtl="0">
              <a:lnSpc>
                <a:spcPct val="142857"/>
              </a:lnSpc>
              <a:spcBef>
                <a:spcPts val="0"/>
              </a:spcBef>
              <a:spcAft>
                <a:spcPts val="0"/>
              </a:spcAft>
              <a:buNone/>
            </a:pPr>
            <a:r>
              <a:rPr lang="en" sz="900">
                <a:solidFill>
                  <a:srgbClr val="24292F"/>
                </a:solidFill>
                <a:highlight>
                  <a:srgbClr val="FFFFFF"/>
                </a:highlight>
                <a:latin typeface="Courier New"/>
                <a:ea typeface="Courier New"/>
                <a:cs typeface="Courier New"/>
                <a:sym typeface="Courier New"/>
              </a:rPr>
              <a:t>&lt;/html&gt;</a:t>
            </a:r>
            <a:endParaRPr sz="2800">
              <a:solidFill>
                <a:schemeClr val="dk1"/>
              </a:solidFill>
            </a:endParaRPr>
          </a:p>
          <a:p>
            <a:pPr marL="0" lvl="0" indent="0" algn="l" rtl="0">
              <a:spcBef>
                <a:spcPts val="0"/>
              </a:spcBef>
              <a:spcAft>
                <a:spcPts val="0"/>
              </a:spcAft>
              <a:buNone/>
            </a:pPr>
            <a:r>
              <a:rPr lang="en" sz="2600">
                <a:solidFill>
                  <a:schemeClr val="dk1"/>
                </a:solidFill>
              </a:rPr>
              <a:t>Q: how is it different from Markup Languages like PHP?</a:t>
            </a:r>
            <a:endParaRPr sz="2600">
              <a:solidFill>
                <a:schemeClr val="dk1"/>
              </a:solidFill>
            </a:endParaRPr>
          </a:p>
          <a:p>
            <a:pPr marL="139700" marR="139700" lvl="0" indent="0" algn="l" rtl="0">
              <a:lnSpc>
                <a:spcPct val="130000"/>
              </a:lnSpc>
              <a:spcBef>
                <a:spcPts val="1200"/>
              </a:spcBef>
              <a:spcAft>
                <a:spcPts val="0"/>
              </a:spcAft>
              <a:buNone/>
            </a:pPr>
            <a:r>
              <a:rPr lang="en" sz="1050" b="1">
                <a:solidFill>
                  <a:srgbClr val="008000"/>
                </a:solidFill>
                <a:highlight>
                  <a:srgbClr val="F8F9FA"/>
                </a:highlight>
                <a:latin typeface="Courier New"/>
                <a:ea typeface="Courier New"/>
                <a:cs typeface="Courier New"/>
                <a:sym typeface="Courier New"/>
              </a:rPr>
              <a:t>&lt;esi:include </a:t>
            </a:r>
            <a:r>
              <a:rPr lang="en" sz="1050">
                <a:solidFill>
                  <a:srgbClr val="7D9029"/>
                </a:solidFill>
                <a:highlight>
                  <a:srgbClr val="F8F9FA"/>
                </a:highlight>
                <a:latin typeface="Courier New"/>
                <a:ea typeface="Courier New"/>
                <a:cs typeface="Courier New"/>
                <a:sym typeface="Courier New"/>
              </a:rPr>
              <a:t>src= </a:t>
            </a:r>
            <a:r>
              <a:rPr lang="en" sz="1050">
                <a:solidFill>
                  <a:srgbClr val="BA2121"/>
                </a:solidFill>
                <a:highlight>
                  <a:srgbClr val="F8F9FA"/>
                </a:highlight>
                <a:latin typeface="Courier New"/>
                <a:ea typeface="Courier New"/>
                <a:cs typeface="Courier New"/>
                <a:sym typeface="Courier New"/>
              </a:rPr>
              <a:t>"http://example.com/1.html" </a:t>
            </a:r>
            <a:r>
              <a:rPr lang="en" sz="1050">
                <a:solidFill>
                  <a:srgbClr val="7D9029"/>
                </a:solidFill>
                <a:highlight>
                  <a:srgbClr val="F8F9FA"/>
                </a:highlight>
                <a:latin typeface="Courier New"/>
                <a:ea typeface="Courier New"/>
                <a:cs typeface="Courier New"/>
                <a:sym typeface="Courier New"/>
              </a:rPr>
              <a:t>alt= </a:t>
            </a:r>
            <a:r>
              <a:rPr lang="en" sz="1050">
                <a:solidFill>
                  <a:srgbClr val="BA2121"/>
                </a:solidFill>
                <a:highlight>
                  <a:srgbClr val="F8F9FA"/>
                </a:highlight>
                <a:latin typeface="Courier New"/>
                <a:ea typeface="Courier New"/>
                <a:cs typeface="Courier New"/>
                <a:sym typeface="Courier New"/>
              </a:rPr>
              <a:t>"http://bak.example.com/2.html" </a:t>
            </a:r>
            <a:r>
              <a:rPr lang="en" sz="1050">
                <a:solidFill>
                  <a:srgbClr val="7D9029"/>
                </a:solidFill>
                <a:highlight>
                  <a:srgbClr val="F8F9FA"/>
                </a:highlight>
                <a:latin typeface="Courier New"/>
                <a:ea typeface="Courier New"/>
                <a:cs typeface="Courier New"/>
                <a:sym typeface="Courier New"/>
              </a:rPr>
              <a:t>onerror= </a:t>
            </a:r>
            <a:r>
              <a:rPr lang="en" sz="1050">
                <a:solidFill>
                  <a:srgbClr val="BA2121"/>
                </a:solidFill>
                <a:highlight>
                  <a:srgbClr val="F8F9FA"/>
                </a:highlight>
                <a:latin typeface="Courier New"/>
                <a:ea typeface="Courier New"/>
                <a:cs typeface="Courier New"/>
                <a:sym typeface="Courier New"/>
              </a:rPr>
              <a:t>"continue" </a:t>
            </a:r>
            <a:r>
              <a:rPr lang="en" sz="1050" b="1">
                <a:solidFill>
                  <a:srgbClr val="008000"/>
                </a:solidFill>
                <a:highlight>
                  <a:srgbClr val="F8F9FA"/>
                </a:highlight>
                <a:latin typeface="Courier New"/>
                <a:ea typeface="Courier New"/>
                <a:cs typeface="Courier New"/>
                <a:sym typeface="Courier New"/>
              </a:rPr>
              <a:t>/&gt;</a:t>
            </a:r>
            <a:endParaRPr sz="26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From CDN to Edge Computing</a:t>
            </a:r>
            <a:endParaRPr/>
          </a:p>
          <a:p>
            <a:pPr marL="0" lvl="0" indent="0" algn="l" rtl="0">
              <a:spcBef>
                <a:spcPts val="0"/>
              </a:spcBef>
              <a:spcAft>
                <a:spcPts val="0"/>
              </a:spcAft>
              <a:buNone/>
            </a:pPr>
            <a:endParaRPr/>
          </a:p>
        </p:txBody>
      </p:sp>
      <p:sp>
        <p:nvSpPr>
          <p:cNvPr id="130" name="Google Shape;130;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85000" lnSpcReduction="20000"/>
          </a:bodyPr>
          <a:lstStyle/>
          <a:p>
            <a:pPr marL="0" lvl="0" indent="0" algn="l" rtl="0">
              <a:lnSpc>
                <a:spcPct val="150000"/>
              </a:lnSpc>
              <a:spcBef>
                <a:spcPts val="0"/>
              </a:spcBef>
              <a:spcAft>
                <a:spcPts val="0"/>
              </a:spcAft>
              <a:buNone/>
            </a:pPr>
            <a:r>
              <a:rPr lang="en" sz="2200" dirty="0">
                <a:solidFill>
                  <a:schemeClr val="dk1"/>
                </a:solidFill>
              </a:rPr>
              <a:t>Cloudfront: </a:t>
            </a:r>
            <a:endParaRPr sz="2200" dirty="0">
              <a:solidFill>
                <a:schemeClr val="dk1"/>
              </a:solidFill>
            </a:endParaRPr>
          </a:p>
          <a:p>
            <a:pPr marL="457200" lvl="0" indent="-368300" algn="l" rtl="0">
              <a:lnSpc>
                <a:spcPct val="150000"/>
              </a:lnSpc>
              <a:spcBef>
                <a:spcPts val="0"/>
              </a:spcBef>
              <a:spcAft>
                <a:spcPts val="0"/>
              </a:spcAft>
              <a:buClr>
                <a:schemeClr val="dk1"/>
              </a:buClr>
              <a:buSzPts val="2200"/>
              <a:buChar char="-"/>
            </a:pPr>
            <a:r>
              <a:rPr lang="en-US" sz="2200" dirty="0">
                <a:solidFill>
                  <a:schemeClr val="dk1"/>
                </a:solidFill>
              </a:rPr>
              <a:t>450+ nodes (including </a:t>
            </a:r>
            <a:r>
              <a:rPr lang="en" sz="2200" dirty="0">
                <a:solidFill>
                  <a:schemeClr val="dk1"/>
                </a:solidFill>
              </a:rPr>
              <a:t>Detroit) in 2023</a:t>
            </a:r>
          </a:p>
          <a:p>
            <a:pPr lvl="1" indent="-368300">
              <a:lnSpc>
                <a:spcPct val="150000"/>
              </a:lnSpc>
              <a:buClr>
                <a:schemeClr val="dk1"/>
              </a:buClr>
              <a:buSzPts val="2200"/>
              <a:buChar char="-"/>
            </a:pPr>
            <a:r>
              <a:rPr lang="en-US" sz="1800" dirty="0">
                <a:solidFill>
                  <a:schemeClr val="dk1"/>
                </a:solidFill>
              </a:rPr>
              <a:t>E</a:t>
            </a:r>
            <a:r>
              <a:rPr lang="en" sz="1800" dirty="0">
                <a:solidFill>
                  <a:schemeClr val="dk1"/>
                </a:solidFill>
              </a:rPr>
              <a:t>dge nodes</a:t>
            </a:r>
          </a:p>
          <a:p>
            <a:pPr lvl="1" indent="-368300">
              <a:lnSpc>
                <a:spcPct val="150000"/>
              </a:lnSpc>
              <a:buClr>
                <a:schemeClr val="dk1"/>
              </a:buClr>
              <a:buSzPts val="2200"/>
              <a:buChar char="-"/>
            </a:pPr>
            <a:r>
              <a:rPr lang="en-US" sz="1800" dirty="0">
                <a:solidFill>
                  <a:schemeClr val="dk1"/>
                </a:solidFill>
              </a:rPr>
              <a:t>R</a:t>
            </a:r>
            <a:r>
              <a:rPr lang="en" sz="1800" dirty="0">
                <a:solidFill>
                  <a:schemeClr val="dk1"/>
                </a:solidFill>
              </a:rPr>
              <a:t>egional edge caches (</a:t>
            </a:r>
            <a:r>
              <a:rPr lang="en-US" sz="1800" dirty="0">
                <a:solidFill>
                  <a:schemeClr val="dk1"/>
                </a:solidFill>
              </a:rPr>
              <a:t>hierarchical)</a:t>
            </a:r>
            <a:endParaRPr lang="en" sz="1800" dirty="0">
              <a:solidFill>
                <a:schemeClr val="dk1"/>
              </a:solidFill>
            </a:endParaRPr>
          </a:p>
          <a:p>
            <a:pPr marL="457200" lvl="0" indent="-368300" algn="l" rtl="0">
              <a:lnSpc>
                <a:spcPct val="150000"/>
              </a:lnSpc>
              <a:spcBef>
                <a:spcPts val="0"/>
              </a:spcBef>
              <a:spcAft>
                <a:spcPts val="0"/>
              </a:spcAft>
              <a:buClr>
                <a:schemeClr val="dk1"/>
              </a:buClr>
              <a:buSzPts val="2200"/>
              <a:buChar char="-"/>
            </a:pPr>
            <a:r>
              <a:rPr lang="en" sz="2200" dirty="0">
                <a:solidFill>
                  <a:schemeClr val="dk1"/>
                </a:solidFill>
              </a:rPr>
              <a:t>240 nodes in 2022, 61 in US (closest to MI --- IL)</a:t>
            </a:r>
            <a:endParaRPr sz="2200" dirty="0">
              <a:solidFill>
                <a:schemeClr val="dk1"/>
              </a:solidFill>
            </a:endParaRPr>
          </a:p>
          <a:p>
            <a:pPr marL="457200" lvl="0" indent="-368300" algn="l" rtl="0">
              <a:lnSpc>
                <a:spcPct val="150000"/>
              </a:lnSpc>
              <a:spcBef>
                <a:spcPts val="0"/>
              </a:spcBef>
              <a:spcAft>
                <a:spcPts val="0"/>
              </a:spcAft>
              <a:buClr>
                <a:schemeClr val="dk1"/>
              </a:buClr>
              <a:buSzPts val="2200"/>
              <a:buChar char="-"/>
            </a:pPr>
            <a:r>
              <a:rPr lang="en" sz="2200" dirty="0">
                <a:solidFill>
                  <a:schemeClr val="dk1"/>
                </a:solidFill>
              </a:rPr>
              <a:t>200 nodes in 2019, distributed in 77 cities</a:t>
            </a:r>
            <a:endParaRPr sz="2200" dirty="0">
              <a:solidFill>
                <a:schemeClr val="dk1"/>
              </a:solidFill>
            </a:endParaRPr>
          </a:p>
          <a:p>
            <a:pPr marL="0" lvl="0" indent="0" algn="l" rtl="0">
              <a:lnSpc>
                <a:spcPct val="150000"/>
              </a:lnSpc>
              <a:spcBef>
                <a:spcPts val="0"/>
              </a:spcBef>
              <a:spcAft>
                <a:spcPts val="0"/>
              </a:spcAft>
              <a:buNone/>
            </a:pPr>
            <a:endParaRPr sz="2200" dirty="0">
              <a:solidFill>
                <a:schemeClr val="dk1"/>
              </a:solidFill>
            </a:endParaRPr>
          </a:p>
          <a:p>
            <a:pPr marL="0" lvl="0" indent="0" algn="l" rtl="0">
              <a:lnSpc>
                <a:spcPct val="150000"/>
              </a:lnSpc>
              <a:spcBef>
                <a:spcPts val="0"/>
              </a:spcBef>
              <a:spcAft>
                <a:spcPts val="0"/>
              </a:spcAft>
              <a:buNone/>
            </a:pPr>
            <a:r>
              <a:rPr lang="en" sz="2200" dirty="0">
                <a:solidFill>
                  <a:schemeClr val="dk1"/>
                </a:solidFill>
              </a:rPr>
              <a:t>Akamai (CDN → Edge Computing): </a:t>
            </a:r>
            <a:endParaRPr sz="2200" dirty="0">
              <a:solidFill>
                <a:schemeClr val="dk1"/>
              </a:solidFill>
            </a:endParaRPr>
          </a:p>
          <a:p>
            <a:pPr marL="457200" lvl="0" indent="-368300" algn="l" rtl="0">
              <a:lnSpc>
                <a:spcPct val="150000"/>
              </a:lnSpc>
              <a:spcBef>
                <a:spcPts val="0"/>
              </a:spcBef>
              <a:spcAft>
                <a:spcPts val="0"/>
              </a:spcAft>
              <a:buClr>
                <a:schemeClr val="dk1"/>
              </a:buClr>
              <a:buSzPts val="2200"/>
              <a:buChar char="-"/>
            </a:pPr>
            <a:r>
              <a:rPr lang="en" sz="2200" dirty="0">
                <a:solidFill>
                  <a:schemeClr val="dk1"/>
                </a:solidFill>
              </a:rPr>
              <a:t>4200 locations (2020 ~ 2023)</a:t>
            </a:r>
            <a:endParaRPr sz="2200" dirty="0">
              <a:solidFill>
                <a:schemeClr val="dk1"/>
              </a:solidFill>
            </a:endParaRPr>
          </a:p>
          <a:p>
            <a:pPr marL="0" lvl="0" indent="0" algn="l" rtl="0">
              <a:lnSpc>
                <a:spcPct val="150000"/>
              </a:lnSpc>
              <a:spcBef>
                <a:spcPts val="0"/>
              </a:spcBef>
              <a:spcAft>
                <a:spcPts val="0"/>
              </a:spcAft>
              <a:buNone/>
            </a:pPr>
            <a:endParaRPr sz="2200"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25"/>
          <p:cNvPicPr preferRelativeResize="0"/>
          <p:nvPr/>
        </p:nvPicPr>
        <p:blipFill rotWithShape="1">
          <a:blip r:embed="rId3">
            <a:alphaModFix/>
          </a:blip>
          <a:srcRect r="4843"/>
          <a:stretch/>
        </p:blipFill>
        <p:spPr>
          <a:xfrm>
            <a:off x="3823550" y="1891750"/>
            <a:ext cx="5254450" cy="3233800"/>
          </a:xfrm>
          <a:prstGeom prst="rect">
            <a:avLst/>
          </a:prstGeom>
          <a:noFill/>
          <a:ln>
            <a:noFill/>
          </a:ln>
        </p:spPr>
      </p:pic>
      <p:sp>
        <p:nvSpPr>
          <p:cNvPr id="136" name="Google Shape;13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From ISP (RAN) to Edge</a:t>
            </a:r>
            <a:endParaRPr/>
          </a:p>
        </p:txBody>
      </p:sp>
      <p:sp>
        <p:nvSpPr>
          <p:cNvPr id="137" name="Google Shape;137;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Features of base stations?</a:t>
            </a:r>
            <a:endParaRPr/>
          </a:p>
          <a:p>
            <a:pPr marL="457200" lvl="0" indent="-342900" algn="l" rtl="0">
              <a:spcBef>
                <a:spcPts val="1200"/>
              </a:spcBef>
              <a:spcAft>
                <a:spcPts val="0"/>
              </a:spcAft>
              <a:buSzPts val="1800"/>
              <a:buChar char="●"/>
            </a:pPr>
            <a:r>
              <a:rPr lang="en"/>
              <a:t>Dumb devices</a:t>
            </a:r>
            <a:endParaRPr/>
          </a:p>
          <a:p>
            <a:pPr marL="457200" lvl="0" indent="-342900" algn="l" rtl="0">
              <a:spcBef>
                <a:spcPts val="0"/>
              </a:spcBef>
              <a:spcAft>
                <a:spcPts val="0"/>
              </a:spcAft>
              <a:buSzPts val="1800"/>
              <a:buChar char="●"/>
            </a:pPr>
            <a:r>
              <a:rPr lang="en"/>
              <a:t>Limited processing power</a:t>
            </a:r>
            <a:endParaRPr/>
          </a:p>
          <a:p>
            <a:pPr marL="457200" lvl="0" indent="-342900" algn="l" rtl="0">
              <a:spcBef>
                <a:spcPts val="0"/>
              </a:spcBef>
              <a:spcAft>
                <a:spcPts val="0"/>
              </a:spcAft>
              <a:buSzPts val="1800"/>
              <a:buChar char="●"/>
            </a:pPr>
            <a:r>
              <a:rPr lang="en"/>
              <a:t>Wide coverage</a:t>
            </a:r>
            <a:endParaRPr/>
          </a:p>
          <a:p>
            <a:pPr marL="457200" lvl="0" indent="-342900" algn="l" rtl="0">
              <a:spcBef>
                <a:spcPts val="0"/>
              </a:spcBef>
              <a:spcAft>
                <a:spcPts val="0"/>
              </a:spcAft>
              <a:buSzPts val="1800"/>
              <a:buChar char="●"/>
            </a:pPr>
            <a:r>
              <a:rPr lang="en"/>
              <a:t>Good only for simple tasks (cache)</a:t>
            </a:r>
            <a:endParaRPr/>
          </a:p>
          <a:p>
            <a:pPr marL="0" lvl="0" indent="0" algn="l" rtl="0">
              <a:spcBef>
                <a:spcPts val="1200"/>
              </a:spcBef>
              <a:spcAft>
                <a:spcPts val="1200"/>
              </a:spcAft>
              <a:buNone/>
            </a:pPr>
            <a:endParaRPr/>
          </a:p>
        </p:txBody>
      </p:sp>
      <p:sp>
        <p:nvSpPr>
          <p:cNvPr id="138" name="Google Shape;138;p25"/>
          <p:cNvSpPr txBox="1"/>
          <p:nvPr/>
        </p:nvSpPr>
        <p:spPr>
          <a:xfrm>
            <a:off x="5242875" y="798475"/>
            <a:ext cx="32307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100" b="1">
                <a:solidFill>
                  <a:schemeClr val="dk2"/>
                </a:solidFill>
              </a:rPr>
              <a:t>RAN: Radio Access Network (3G, 4G, 5G…)</a:t>
            </a:r>
            <a:endParaRPr sz="7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From ISP to Edge Computing</a:t>
            </a:r>
            <a:endParaRPr/>
          </a:p>
          <a:p>
            <a:pPr marL="0" lvl="0" indent="0" algn="l" rtl="0">
              <a:spcBef>
                <a:spcPts val="0"/>
              </a:spcBef>
              <a:spcAft>
                <a:spcPts val="0"/>
              </a:spcAft>
              <a:buNone/>
            </a:pPr>
            <a:endParaRPr/>
          </a:p>
        </p:txBody>
      </p:sp>
      <p:sp>
        <p:nvSpPr>
          <p:cNvPr id="144" name="Google Shape;144;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More powerful base stations: Micro Data Centers at Base Stations</a:t>
            </a:r>
            <a:endParaRPr/>
          </a:p>
          <a:p>
            <a:pPr marL="0" lvl="0" indent="0" algn="l" rtl="0">
              <a:lnSpc>
                <a:spcPct val="133000"/>
              </a:lnSpc>
              <a:spcBef>
                <a:spcPts val="1200"/>
              </a:spcBef>
              <a:spcAft>
                <a:spcPts val="0"/>
              </a:spcAft>
              <a:buClr>
                <a:schemeClr val="dk1"/>
              </a:buClr>
              <a:buSzPts val="1100"/>
              <a:buFont typeface="Arial"/>
              <a:buNone/>
            </a:pPr>
            <a:r>
              <a:rPr lang="en" sz="1700">
                <a:solidFill>
                  <a:srgbClr val="3E3F42"/>
                </a:solidFill>
              </a:rPr>
              <a:t>mini data center by </a:t>
            </a:r>
            <a:r>
              <a:rPr lang="en"/>
              <a:t>EdgeMicro and </a:t>
            </a:r>
            <a:r>
              <a:rPr lang="en" sz="1700">
                <a:solidFill>
                  <a:srgbClr val="3E3F42"/>
                </a:solidFill>
              </a:rPr>
              <a:t>Vapor</a:t>
            </a:r>
            <a:r>
              <a:rPr lang="en"/>
              <a:t>  [ </a:t>
            </a:r>
            <a:r>
              <a:rPr lang="en" b="1"/>
              <a:t>Bankrupted</a:t>
            </a:r>
            <a:r>
              <a:rPr lang="en"/>
              <a:t>, why? ]</a:t>
            </a:r>
            <a:endParaRPr sz="1700">
              <a:solidFill>
                <a:srgbClr val="3E3F42"/>
              </a:solidFill>
            </a:endParaRPr>
          </a:p>
          <a:p>
            <a:pPr marL="0" lvl="0" indent="0" algn="l" rtl="0">
              <a:spcBef>
                <a:spcPts val="0"/>
              </a:spcBef>
              <a:spcAft>
                <a:spcPts val="1200"/>
              </a:spcAft>
              <a:buNone/>
            </a:pPr>
            <a:endParaRPr/>
          </a:p>
        </p:txBody>
      </p:sp>
      <p:pic>
        <p:nvPicPr>
          <p:cNvPr id="145" name="Google Shape;145;p26"/>
          <p:cNvPicPr preferRelativeResize="0"/>
          <p:nvPr/>
        </p:nvPicPr>
        <p:blipFill>
          <a:blip r:embed="rId3">
            <a:alphaModFix/>
          </a:blip>
          <a:stretch>
            <a:fillRect/>
          </a:stretch>
        </p:blipFill>
        <p:spPr>
          <a:xfrm>
            <a:off x="5514190" y="2571750"/>
            <a:ext cx="3546785" cy="2520700"/>
          </a:xfrm>
          <a:prstGeom prst="rect">
            <a:avLst/>
          </a:prstGeom>
          <a:noFill/>
          <a:ln>
            <a:noFill/>
          </a:ln>
        </p:spPr>
      </p:pic>
      <p:pic>
        <p:nvPicPr>
          <p:cNvPr id="146" name="Google Shape;146;p26"/>
          <p:cNvPicPr preferRelativeResize="0"/>
          <p:nvPr/>
        </p:nvPicPr>
        <p:blipFill>
          <a:blip r:embed="rId4">
            <a:alphaModFix/>
          </a:blip>
          <a:stretch>
            <a:fillRect/>
          </a:stretch>
        </p:blipFill>
        <p:spPr>
          <a:xfrm>
            <a:off x="510825" y="2571750"/>
            <a:ext cx="4483925" cy="2520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From ISP to Edge Computing</a:t>
            </a:r>
            <a:endParaRPr/>
          </a:p>
        </p:txBody>
      </p:sp>
      <p:sp>
        <p:nvSpPr>
          <p:cNvPr id="152" name="Google Shape;152;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Cloudpath: A multi-tier cloud computing framework ⇒ </a:t>
            </a:r>
            <a:r>
              <a:rPr lang="en">
                <a:solidFill>
                  <a:srgbClr val="FF0000"/>
                </a:solidFill>
              </a:rPr>
              <a:t>Fog Computing</a:t>
            </a:r>
            <a:endParaRPr>
              <a:solidFill>
                <a:srgbClr val="FF0000"/>
              </a:solidFill>
            </a:endParaRPr>
          </a:p>
          <a:p>
            <a:pPr marL="0" lvl="0" indent="0" algn="l" rtl="0">
              <a:spcBef>
                <a:spcPts val="1200"/>
              </a:spcBef>
              <a:spcAft>
                <a:spcPts val="0"/>
              </a:spcAft>
              <a:buClr>
                <a:schemeClr val="dk1"/>
              </a:buClr>
              <a:buSzPts val="1100"/>
              <a:buFont typeface="Arial"/>
              <a:buNone/>
            </a:pPr>
            <a:r>
              <a:rPr lang="en" sz="1200">
                <a:solidFill>
                  <a:srgbClr val="202124"/>
                </a:solidFill>
                <a:highlight>
                  <a:srgbClr val="FFFFFF"/>
                </a:highlight>
                <a:latin typeface="Roboto"/>
                <a:ea typeface="Roboto"/>
                <a:cs typeface="Roboto"/>
                <a:sym typeface="Roboto"/>
              </a:rPr>
              <a:t>fog computing facilitates the operation of compute, storage, and networking services between end devices and cloud computing data centers.</a:t>
            </a:r>
            <a:endParaRPr>
              <a:solidFill>
                <a:srgbClr val="FF0000"/>
              </a:solidFill>
            </a:endParaRPr>
          </a:p>
          <a:p>
            <a:pPr marL="0" lvl="0" indent="0" algn="l" rtl="0">
              <a:spcBef>
                <a:spcPts val="1200"/>
              </a:spcBef>
              <a:spcAft>
                <a:spcPts val="1200"/>
              </a:spcAft>
              <a:buNone/>
            </a:pPr>
            <a:endParaRPr/>
          </a:p>
        </p:txBody>
      </p:sp>
      <p:pic>
        <p:nvPicPr>
          <p:cNvPr id="153" name="Google Shape;153;p27"/>
          <p:cNvPicPr preferRelativeResize="0"/>
          <p:nvPr/>
        </p:nvPicPr>
        <p:blipFill>
          <a:blip r:embed="rId3">
            <a:alphaModFix/>
          </a:blip>
          <a:stretch>
            <a:fillRect/>
          </a:stretch>
        </p:blipFill>
        <p:spPr>
          <a:xfrm>
            <a:off x="1903075" y="2098175"/>
            <a:ext cx="6824976" cy="3045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From [ISP+ Cloud] to Edge</a:t>
            </a:r>
            <a:endParaRPr/>
          </a:p>
        </p:txBody>
      </p:sp>
      <p:sp>
        <p:nvSpPr>
          <p:cNvPr id="159" name="Google Shape;159;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Microsoft + AT&amp;T</a:t>
            </a:r>
            <a:endParaRPr/>
          </a:p>
          <a:p>
            <a:pPr marL="0" lvl="0" indent="0" algn="l" rtl="0">
              <a:spcBef>
                <a:spcPts val="1200"/>
              </a:spcBef>
              <a:spcAft>
                <a:spcPts val="1200"/>
              </a:spcAft>
              <a:buNone/>
            </a:pPr>
            <a:r>
              <a:rPr lang="en"/>
              <a:t>Private Edge on 5G</a:t>
            </a:r>
            <a:endParaRPr/>
          </a:p>
        </p:txBody>
      </p:sp>
      <p:grpSp>
        <p:nvGrpSpPr>
          <p:cNvPr id="160" name="Google Shape;160;p28"/>
          <p:cNvGrpSpPr/>
          <p:nvPr/>
        </p:nvGrpSpPr>
        <p:grpSpPr>
          <a:xfrm>
            <a:off x="1462475" y="681400"/>
            <a:ext cx="7618549" cy="4462100"/>
            <a:chOff x="1462475" y="681400"/>
            <a:chExt cx="7618549" cy="4462100"/>
          </a:xfrm>
        </p:grpSpPr>
        <p:pic>
          <p:nvPicPr>
            <p:cNvPr id="161" name="Google Shape;161;p28"/>
            <p:cNvPicPr preferRelativeResize="0"/>
            <p:nvPr/>
          </p:nvPicPr>
          <p:blipFill rotWithShape="1">
            <a:blip r:embed="rId3">
              <a:alphaModFix/>
            </a:blip>
            <a:srcRect b="19341"/>
            <a:stretch/>
          </p:blipFill>
          <p:spPr>
            <a:xfrm>
              <a:off x="1462475" y="681400"/>
              <a:ext cx="7618549" cy="4462100"/>
            </a:xfrm>
            <a:prstGeom prst="rect">
              <a:avLst/>
            </a:prstGeom>
            <a:noFill/>
            <a:ln>
              <a:noFill/>
            </a:ln>
          </p:spPr>
        </p:pic>
        <p:sp>
          <p:nvSpPr>
            <p:cNvPr id="162" name="Google Shape;162;p28"/>
            <p:cNvSpPr/>
            <p:nvPr/>
          </p:nvSpPr>
          <p:spPr>
            <a:xfrm>
              <a:off x="2646376" y="3611399"/>
              <a:ext cx="626700" cy="198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From [ISP+ Cloud] to Edge</a:t>
            </a:r>
            <a:endParaRPr/>
          </a:p>
          <a:p>
            <a:pPr marL="0" lvl="0" indent="0" algn="l" rtl="0">
              <a:spcBef>
                <a:spcPts val="0"/>
              </a:spcBef>
              <a:spcAft>
                <a:spcPts val="0"/>
              </a:spcAft>
              <a:buNone/>
            </a:pPr>
            <a:endParaRPr/>
          </a:p>
        </p:txBody>
      </p:sp>
      <p:sp>
        <p:nvSpPr>
          <p:cNvPr id="168" name="Google Shape;168;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AWS + Verizon: Private Edge on 5G access network (for business)</a:t>
            </a:r>
            <a:endParaRPr/>
          </a:p>
          <a:p>
            <a:pPr marL="0" lvl="0" indent="0" algn="l" rtl="0">
              <a:spcBef>
                <a:spcPts val="1200"/>
              </a:spcBef>
              <a:spcAft>
                <a:spcPts val="1200"/>
              </a:spcAft>
              <a:buNone/>
            </a:pPr>
            <a:endParaRPr/>
          </a:p>
        </p:txBody>
      </p:sp>
      <p:pic>
        <p:nvPicPr>
          <p:cNvPr id="169" name="Google Shape;169;p29"/>
          <p:cNvPicPr preferRelativeResize="0"/>
          <p:nvPr/>
        </p:nvPicPr>
        <p:blipFill>
          <a:blip r:embed="rId3">
            <a:alphaModFix/>
          </a:blip>
          <a:stretch>
            <a:fillRect/>
          </a:stretch>
        </p:blipFill>
        <p:spPr>
          <a:xfrm>
            <a:off x="2426050" y="1550525"/>
            <a:ext cx="6406250" cy="3503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0"/>
          <p:cNvPicPr preferRelativeResize="0"/>
          <p:nvPr/>
        </p:nvPicPr>
        <p:blipFill>
          <a:blip r:embed="rId3">
            <a:alphaModFix/>
          </a:blip>
          <a:stretch>
            <a:fillRect/>
          </a:stretch>
        </p:blipFill>
        <p:spPr>
          <a:xfrm>
            <a:off x="1537750" y="964025"/>
            <a:ext cx="7450376" cy="4179475"/>
          </a:xfrm>
          <a:prstGeom prst="rect">
            <a:avLst/>
          </a:prstGeom>
          <a:noFill/>
          <a:ln>
            <a:noFill/>
          </a:ln>
        </p:spPr>
      </p:pic>
      <p:sp>
        <p:nvSpPr>
          <p:cNvPr id="175" name="Google Shape;175;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From IoT (smart home vendors) to Edge</a:t>
            </a:r>
            <a:endParaRPr/>
          </a:p>
        </p:txBody>
      </p:sp>
      <p:sp>
        <p:nvSpPr>
          <p:cNvPr id="176" name="Google Shape;176;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AWS Greengrass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31"/>
          <p:cNvPicPr preferRelativeResize="0"/>
          <p:nvPr/>
        </p:nvPicPr>
        <p:blipFill>
          <a:blip r:embed="rId3">
            <a:alphaModFix/>
          </a:blip>
          <a:stretch>
            <a:fillRect/>
          </a:stretch>
        </p:blipFill>
        <p:spPr>
          <a:xfrm>
            <a:off x="1552000" y="1438850"/>
            <a:ext cx="7388451" cy="3635001"/>
          </a:xfrm>
          <a:prstGeom prst="rect">
            <a:avLst/>
          </a:prstGeom>
          <a:noFill/>
          <a:ln>
            <a:noFill/>
          </a:ln>
        </p:spPr>
      </p:pic>
      <p:sp>
        <p:nvSpPr>
          <p:cNvPr id="182" name="Google Shape;18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From IoT to Edge</a:t>
            </a:r>
            <a:endParaRPr/>
          </a:p>
        </p:txBody>
      </p:sp>
      <p:sp>
        <p:nvSpPr>
          <p:cNvPr id="183" name="Google Shape;183;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EdgeX Foundry (hosted by Linux Foundation)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From IoT to Edge</a:t>
            </a:r>
            <a:endParaRPr/>
          </a:p>
          <a:p>
            <a:pPr marL="0" lvl="0" indent="0" algn="l" rtl="0">
              <a:spcBef>
                <a:spcPts val="0"/>
              </a:spcBef>
              <a:spcAft>
                <a:spcPts val="0"/>
              </a:spcAft>
              <a:buNone/>
            </a:pPr>
            <a:endParaRPr/>
          </a:p>
        </p:txBody>
      </p:sp>
      <p:sp>
        <p:nvSpPr>
          <p:cNvPr id="189" name="Google Shape;189;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Common Features of AWS Greengrass and EdgeX</a:t>
            </a:r>
            <a:endParaRPr/>
          </a:p>
          <a:p>
            <a:pPr marL="457200" lvl="0" indent="-342900" algn="l" rtl="0">
              <a:spcBef>
                <a:spcPts val="1200"/>
              </a:spcBef>
              <a:spcAft>
                <a:spcPts val="0"/>
              </a:spcAft>
              <a:buSzPts val="1800"/>
              <a:buAutoNum type="arabicPeriod"/>
            </a:pPr>
            <a:r>
              <a:rPr lang="en"/>
              <a:t>IoT data aggregate at cloud</a:t>
            </a:r>
            <a:endParaRPr/>
          </a:p>
          <a:p>
            <a:pPr marL="457200" lvl="0" indent="-342900" algn="l" rtl="0">
              <a:spcBef>
                <a:spcPts val="0"/>
              </a:spcBef>
              <a:spcAft>
                <a:spcPts val="0"/>
              </a:spcAft>
              <a:buSzPts val="1800"/>
              <a:buAutoNum type="arabicPeriod"/>
            </a:pPr>
            <a:r>
              <a:rPr lang="en"/>
              <a:t>Use edge devices for data processing</a:t>
            </a:r>
            <a:endParaRPr/>
          </a:p>
          <a:p>
            <a:pPr marL="457200" lvl="0" indent="-342900" algn="l" rtl="0">
              <a:spcBef>
                <a:spcPts val="0"/>
              </a:spcBef>
              <a:spcAft>
                <a:spcPts val="0"/>
              </a:spcAft>
              <a:buSzPts val="1800"/>
              <a:buAutoNum type="arabicPeriod"/>
            </a:pPr>
            <a:r>
              <a:rPr lang="en"/>
              <a:t>Support heterogeneous edge/IoT devices</a:t>
            </a:r>
            <a:endParaRPr/>
          </a:p>
          <a:p>
            <a:pPr marL="457200" lvl="0" indent="-342900" algn="l" rtl="0">
              <a:spcBef>
                <a:spcPts val="0"/>
              </a:spcBef>
              <a:spcAft>
                <a:spcPts val="0"/>
              </a:spcAft>
              <a:buSzPts val="1800"/>
              <a:buAutoNum type="arabicPeriod"/>
            </a:pPr>
            <a:r>
              <a:rPr lang="en"/>
              <a:t>Flexibly decide: </a:t>
            </a:r>
            <a:r>
              <a:rPr lang="en" b="1"/>
              <a:t>what runs best where?</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Outline</a:t>
            </a:r>
            <a:endParaRPr/>
          </a:p>
        </p:txBody>
      </p:sp>
      <p:sp>
        <p:nvSpPr>
          <p:cNvPr id="66" name="Google Shape;66;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dirty="0"/>
              <a:t>Edge Computing Overview: From X to Edge:</a:t>
            </a:r>
            <a:endParaRPr dirty="0"/>
          </a:p>
          <a:p>
            <a:pPr marL="914400" lvl="1" indent="-317500" algn="l" rtl="0">
              <a:spcBef>
                <a:spcPts val="0"/>
              </a:spcBef>
              <a:spcAft>
                <a:spcPts val="0"/>
              </a:spcAft>
              <a:buSzPts val="1400"/>
              <a:buAutoNum type="alphaLcPeriod"/>
            </a:pPr>
            <a:r>
              <a:rPr lang="en" dirty="0"/>
              <a:t>X1 = CDN</a:t>
            </a:r>
            <a:endParaRPr dirty="0"/>
          </a:p>
          <a:p>
            <a:pPr marL="914400" lvl="1" indent="-317500" algn="l" rtl="0">
              <a:spcBef>
                <a:spcPts val="0"/>
              </a:spcBef>
              <a:spcAft>
                <a:spcPts val="0"/>
              </a:spcAft>
              <a:buSzPts val="1400"/>
              <a:buAutoNum type="alphaLcPeriod"/>
            </a:pPr>
            <a:r>
              <a:rPr lang="en" dirty="0"/>
              <a:t>X2 = ISP (RAN)</a:t>
            </a:r>
            <a:endParaRPr dirty="0"/>
          </a:p>
          <a:p>
            <a:pPr marL="914400" lvl="1" indent="-317500" algn="l" rtl="0">
              <a:spcBef>
                <a:spcPts val="0"/>
              </a:spcBef>
              <a:spcAft>
                <a:spcPts val="0"/>
              </a:spcAft>
              <a:buSzPts val="1400"/>
              <a:buAutoNum type="alphaLcPeriod"/>
            </a:pPr>
            <a:r>
              <a:rPr lang="en" dirty="0"/>
              <a:t>X3 = IOT</a:t>
            </a:r>
            <a:endParaRPr dirty="0"/>
          </a:p>
          <a:p>
            <a:pPr marL="457200" lvl="0" indent="-342900" algn="l" rtl="0">
              <a:spcBef>
                <a:spcPts val="0"/>
              </a:spcBef>
              <a:spcAft>
                <a:spcPts val="0"/>
              </a:spcAft>
              <a:buSzPts val="1800"/>
              <a:buAutoNum type="arabicPeriod"/>
            </a:pPr>
            <a:r>
              <a:rPr lang="en" dirty="0"/>
              <a:t>Edge Computing Platforms provided by AWS</a:t>
            </a:r>
          </a:p>
          <a:p>
            <a:pPr marL="457200" lvl="0" indent="-342900" algn="l" rtl="0">
              <a:spcBef>
                <a:spcPts val="0"/>
              </a:spcBef>
              <a:spcAft>
                <a:spcPts val="0"/>
              </a:spcAft>
              <a:buSzPts val="1800"/>
              <a:buAutoNum type="arabicPeriod"/>
            </a:pPr>
            <a:r>
              <a:rPr lang="en" dirty="0"/>
              <a:t>Demonstration </a:t>
            </a:r>
          </a:p>
          <a:p>
            <a:pPr marL="114300" lvl="0" indent="0" algn="l" rtl="0">
              <a:spcBef>
                <a:spcPts val="0"/>
              </a:spcBef>
              <a:spcAft>
                <a:spcPts val="0"/>
              </a:spcAft>
              <a:buSzPts val="1800"/>
              <a:buNone/>
            </a:pPr>
            <a:endParaRPr dirty="0"/>
          </a:p>
          <a:p>
            <a:pPr marL="0" lvl="0" indent="0" algn="l" rtl="0">
              <a:spcBef>
                <a:spcPts val="1200"/>
              </a:spcBef>
              <a:spcAft>
                <a:spcPts val="1200"/>
              </a:spcAft>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7"/>
          <p:cNvSpPr txBox="1">
            <a:spLocks noGrp="1"/>
          </p:cNvSpPr>
          <p:nvPr>
            <p:ph type="title"/>
          </p:nvPr>
        </p:nvSpPr>
        <p:spPr>
          <a:xfrm>
            <a:off x="311700" y="445025"/>
            <a:ext cx="88323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Mobile Ad-hoc Edge (Self-organized Edge, Mist Computing)</a:t>
            </a:r>
            <a:endParaRPr/>
          </a:p>
        </p:txBody>
      </p:sp>
      <p:sp>
        <p:nvSpPr>
          <p:cNvPr id="361" name="Google Shape;361;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How is it different from ISP private edge computing?</a:t>
            </a:r>
            <a:endParaRPr/>
          </a:p>
          <a:p>
            <a:pPr marL="457200" lvl="0" indent="-342900" algn="l" rtl="0">
              <a:spcBef>
                <a:spcPts val="1200"/>
              </a:spcBef>
              <a:spcAft>
                <a:spcPts val="0"/>
              </a:spcAft>
              <a:buSzPts val="1800"/>
              <a:buAutoNum type="arabicPeriod"/>
            </a:pPr>
            <a:r>
              <a:rPr lang="en"/>
              <a:t>No network needed</a:t>
            </a:r>
            <a:endParaRPr/>
          </a:p>
          <a:p>
            <a:pPr marL="457200" lvl="0" indent="-342900" algn="l" rtl="0">
              <a:spcBef>
                <a:spcPts val="0"/>
              </a:spcBef>
              <a:spcAft>
                <a:spcPts val="0"/>
              </a:spcAft>
              <a:buSzPts val="1800"/>
              <a:buAutoNum type="arabicPeriod"/>
            </a:pPr>
            <a:r>
              <a:rPr lang="en"/>
              <a:t>Lower cost</a:t>
            </a:r>
            <a:endParaRPr/>
          </a:p>
          <a:p>
            <a:pPr marL="457200" lvl="0" indent="-342900" algn="l" rtl="0">
              <a:spcBef>
                <a:spcPts val="0"/>
              </a:spcBef>
              <a:spcAft>
                <a:spcPts val="0"/>
              </a:spcAft>
              <a:buSzPts val="1800"/>
              <a:buAutoNum type="arabicPeriod"/>
            </a:pPr>
            <a:r>
              <a:rPr lang="en"/>
              <a:t>Heterogeneous</a:t>
            </a:r>
            <a:endParaRPr/>
          </a:p>
          <a:p>
            <a:pPr marL="0" lvl="0" indent="0" algn="l" rtl="0">
              <a:spcBef>
                <a:spcPts val="1200"/>
              </a:spcBef>
              <a:spcAft>
                <a:spcPts val="1200"/>
              </a:spcAft>
              <a:buNone/>
            </a:pPr>
            <a:endParaRPr/>
          </a:p>
        </p:txBody>
      </p:sp>
      <p:pic>
        <p:nvPicPr>
          <p:cNvPr id="362" name="Google Shape;362;p57"/>
          <p:cNvPicPr preferRelativeResize="0"/>
          <p:nvPr/>
        </p:nvPicPr>
        <p:blipFill>
          <a:blip r:embed="rId3">
            <a:alphaModFix/>
          </a:blip>
          <a:stretch>
            <a:fillRect/>
          </a:stretch>
        </p:blipFill>
        <p:spPr>
          <a:xfrm>
            <a:off x="3180200" y="1598400"/>
            <a:ext cx="5922900" cy="3609475"/>
          </a:xfrm>
          <a:prstGeom prst="rect">
            <a:avLst/>
          </a:prstGeom>
          <a:noFill/>
          <a:ln>
            <a:noFill/>
          </a:ln>
        </p:spPr>
      </p:pic>
    </p:spTree>
    <p:extLst>
      <p:ext uri="{BB962C8B-B14F-4D97-AF65-F5344CB8AC3E}">
        <p14:creationId xmlns:p14="http://schemas.microsoft.com/office/powerpoint/2010/main" val="603465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pic>
        <p:nvPicPr>
          <p:cNvPr id="367" name="Google Shape;367;p58"/>
          <p:cNvPicPr preferRelativeResize="0"/>
          <p:nvPr/>
        </p:nvPicPr>
        <p:blipFill rotWithShape="1">
          <a:blip r:embed="rId3">
            <a:alphaModFix/>
          </a:blip>
          <a:srcRect l="6649" t="9124" r="6431" b="6855"/>
          <a:stretch/>
        </p:blipFill>
        <p:spPr>
          <a:xfrm>
            <a:off x="4040575" y="2080950"/>
            <a:ext cx="4454150" cy="2914100"/>
          </a:xfrm>
          <a:prstGeom prst="rect">
            <a:avLst/>
          </a:prstGeom>
          <a:noFill/>
          <a:ln>
            <a:noFill/>
          </a:ln>
        </p:spPr>
      </p:pic>
      <p:sp>
        <p:nvSpPr>
          <p:cNvPr id="368" name="Google Shape;368;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Usually Requires a Coordinator</a:t>
            </a:r>
            <a:endParaRPr/>
          </a:p>
        </p:txBody>
      </p:sp>
      <p:sp>
        <p:nvSpPr>
          <p:cNvPr id="369" name="Google Shape;369;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Femto Cell: </a:t>
            </a:r>
            <a:r>
              <a:rPr lang="en" sz="1600"/>
              <a:t>low-power wireless base station for providing cellular access in areas with limited or no cellular provider</a:t>
            </a:r>
            <a:endParaRPr/>
          </a:p>
        </p:txBody>
      </p:sp>
    </p:spTree>
    <p:extLst>
      <p:ext uri="{BB962C8B-B14F-4D97-AF65-F5344CB8AC3E}">
        <p14:creationId xmlns:p14="http://schemas.microsoft.com/office/powerpoint/2010/main" val="958359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From Offloading to Edge Computing (Cloudlet)</a:t>
            </a:r>
            <a:endParaRPr/>
          </a:p>
        </p:txBody>
      </p:sp>
      <p:sp>
        <p:nvSpPr>
          <p:cNvPr id="387" name="Google Shape;387;p6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Mobile Offloading</a:t>
            </a:r>
            <a:endParaRPr/>
          </a:p>
          <a:p>
            <a:pPr marL="457200" lvl="0" indent="-342900" algn="l" rtl="0">
              <a:spcBef>
                <a:spcPts val="1200"/>
              </a:spcBef>
              <a:spcAft>
                <a:spcPts val="0"/>
              </a:spcAft>
              <a:buSzPts val="1800"/>
              <a:buChar char="-"/>
            </a:pPr>
            <a:r>
              <a:rPr lang="en"/>
              <a:t>Move VM checkpoint</a:t>
            </a:r>
            <a:endParaRPr/>
          </a:p>
          <a:p>
            <a:pPr marL="457200" lvl="0" indent="-342900" algn="l" rtl="0">
              <a:spcBef>
                <a:spcPts val="0"/>
              </a:spcBef>
              <a:spcAft>
                <a:spcPts val="0"/>
              </a:spcAft>
              <a:buSzPts val="1800"/>
              <a:buChar char="-"/>
            </a:pPr>
            <a:r>
              <a:rPr lang="en"/>
              <a:t>Move .class file (Android)</a:t>
            </a:r>
            <a:endParaRPr/>
          </a:p>
          <a:p>
            <a:pPr marL="457200" lvl="0" indent="-342900" algn="l" rtl="0">
              <a:spcBef>
                <a:spcPts val="0"/>
              </a:spcBef>
              <a:spcAft>
                <a:spcPts val="0"/>
              </a:spcAft>
              <a:buSzPts val="1800"/>
              <a:buChar char="-"/>
            </a:pPr>
            <a:r>
              <a:rPr lang="en"/>
              <a:t>Download from registry</a:t>
            </a:r>
            <a:endParaRPr/>
          </a:p>
          <a:p>
            <a:pPr marL="0" lvl="0" indent="0" algn="l" rtl="0">
              <a:spcBef>
                <a:spcPts val="1200"/>
              </a:spcBef>
              <a:spcAft>
                <a:spcPts val="0"/>
              </a:spcAft>
              <a:buNone/>
            </a:pPr>
            <a:endParaRPr/>
          </a:p>
          <a:p>
            <a:pPr marL="0" lvl="0" indent="0" algn="l" rtl="0">
              <a:spcBef>
                <a:spcPts val="1200"/>
              </a:spcBef>
              <a:spcAft>
                <a:spcPts val="0"/>
              </a:spcAft>
              <a:buNone/>
            </a:pPr>
            <a:r>
              <a:rPr lang="en"/>
              <a:t>Moving data/executables</a:t>
            </a:r>
            <a:endParaRPr/>
          </a:p>
          <a:p>
            <a:pPr marL="0" lvl="0" indent="0" algn="l" rtl="0">
              <a:spcBef>
                <a:spcPts val="1200"/>
              </a:spcBef>
              <a:spcAft>
                <a:spcPts val="1200"/>
              </a:spcAft>
              <a:buNone/>
            </a:pPr>
            <a:endParaRPr/>
          </a:p>
        </p:txBody>
      </p:sp>
      <p:pic>
        <p:nvPicPr>
          <p:cNvPr id="388" name="Google Shape;388;p61"/>
          <p:cNvPicPr preferRelativeResize="0"/>
          <p:nvPr/>
        </p:nvPicPr>
        <p:blipFill>
          <a:blip r:embed="rId3">
            <a:alphaModFix/>
          </a:blip>
          <a:stretch>
            <a:fillRect/>
          </a:stretch>
        </p:blipFill>
        <p:spPr>
          <a:xfrm>
            <a:off x="3426403" y="1820003"/>
            <a:ext cx="5611275" cy="3178575"/>
          </a:xfrm>
          <a:prstGeom prst="rect">
            <a:avLst/>
          </a:prstGeom>
          <a:noFill/>
          <a:ln>
            <a:noFill/>
          </a:ln>
        </p:spPr>
      </p:pic>
    </p:spTree>
    <p:extLst>
      <p:ext uri="{BB962C8B-B14F-4D97-AF65-F5344CB8AC3E}">
        <p14:creationId xmlns:p14="http://schemas.microsoft.com/office/powerpoint/2010/main" val="598612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Summary</a:t>
            </a:r>
            <a:endParaRPr/>
          </a:p>
        </p:txBody>
      </p:sp>
      <p:pic>
        <p:nvPicPr>
          <p:cNvPr id="394" name="Google Shape;394;p62"/>
          <p:cNvPicPr preferRelativeResize="0"/>
          <p:nvPr/>
        </p:nvPicPr>
        <p:blipFill>
          <a:blip r:embed="rId3">
            <a:alphaModFix/>
          </a:blip>
          <a:stretch>
            <a:fillRect/>
          </a:stretch>
        </p:blipFill>
        <p:spPr>
          <a:xfrm>
            <a:off x="1835480" y="1212175"/>
            <a:ext cx="7228918" cy="3861549"/>
          </a:xfrm>
          <a:prstGeom prst="rect">
            <a:avLst/>
          </a:prstGeom>
          <a:noFill/>
          <a:ln>
            <a:noFill/>
          </a:ln>
        </p:spPr>
      </p:pic>
      <p:sp>
        <p:nvSpPr>
          <p:cNvPr id="395" name="Google Shape;395;p62"/>
          <p:cNvSpPr/>
          <p:nvPr/>
        </p:nvSpPr>
        <p:spPr>
          <a:xfrm>
            <a:off x="1462475" y="3999424"/>
            <a:ext cx="1213704" cy="298404"/>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FF0000"/>
                </a:solidFill>
              </a:rPr>
              <a:t>Cloud-Edge</a:t>
            </a:r>
            <a:endParaRPr sz="900">
              <a:solidFill>
                <a:srgbClr val="FF0000"/>
              </a:solidFill>
            </a:endParaRPr>
          </a:p>
        </p:txBody>
      </p:sp>
      <p:sp>
        <p:nvSpPr>
          <p:cNvPr id="396" name="Google Shape;396;p62"/>
          <p:cNvSpPr/>
          <p:nvPr/>
        </p:nvSpPr>
        <p:spPr>
          <a:xfrm>
            <a:off x="1124225" y="3153423"/>
            <a:ext cx="1213704" cy="298404"/>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FF0000"/>
                </a:solidFill>
              </a:rPr>
              <a:t>ISP-Edge</a:t>
            </a:r>
            <a:endParaRPr sz="900">
              <a:solidFill>
                <a:srgbClr val="FF0000"/>
              </a:solidFill>
            </a:endParaRPr>
          </a:p>
        </p:txBody>
      </p:sp>
      <p:sp>
        <p:nvSpPr>
          <p:cNvPr id="397" name="Google Shape;397;p62"/>
          <p:cNvSpPr/>
          <p:nvPr/>
        </p:nvSpPr>
        <p:spPr>
          <a:xfrm>
            <a:off x="7544275" y="2085573"/>
            <a:ext cx="1213704" cy="298404"/>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FF0000"/>
                </a:solidFill>
              </a:rPr>
              <a:t>IoT-Edge</a:t>
            </a:r>
            <a:endParaRPr sz="900">
              <a:solidFill>
                <a:srgbClr val="FF0000"/>
              </a:solidFill>
            </a:endParaRPr>
          </a:p>
        </p:txBody>
      </p:sp>
      <p:sp>
        <p:nvSpPr>
          <p:cNvPr id="398" name="Google Shape;398;p62"/>
          <p:cNvSpPr/>
          <p:nvPr/>
        </p:nvSpPr>
        <p:spPr>
          <a:xfrm>
            <a:off x="7632975" y="3451825"/>
            <a:ext cx="1511028" cy="298404"/>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FF0000"/>
                </a:solidFill>
              </a:rPr>
              <a:t>Self-Organized Edge</a:t>
            </a:r>
            <a:endParaRPr sz="900">
              <a:solidFill>
                <a:srgbClr val="FF0000"/>
              </a:solidFill>
            </a:endParaRPr>
          </a:p>
        </p:txBody>
      </p:sp>
      <p:sp>
        <p:nvSpPr>
          <p:cNvPr id="399" name="Google Shape;399;p62"/>
          <p:cNvSpPr/>
          <p:nvPr/>
        </p:nvSpPr>
        <p:spPr>
          <a:xfrm>
            <a:off x="2148925" y="3243300"/>
            <a:ext cx="427800" cy="498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2"/>
          <p:cNvSpPr/>
          <p:nvPr/>
        </p:nvSpPr>
        <p:spPr>
          <a:xfrm rot="-3137652">
            <a:off x="2660107" y="4012613"/>
            <a:ext cx="427726" cy="49808"/>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2"/>
          <p:cNvSpPr/>
          <p:nvPr/>
        </p:nvSpPr>
        <p:spPr>
          <a:xfrm rot="5387946">
            <a:off x="8569728" y="3876556"/>
            <a:ext cx="427803" cy="498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2"/>
          <p:cNvSpPr/>
          <p:nvPr/>
        </p:nvSpPr>
        <p:spPr>
          <a:xfrm>
            <a:off x="1077650" y="2855023"/>
            <a:ext cx="1213704" cy="298404"/>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900">
                <a:solidFill>
                  <a:srgbClr val="FF0000"/>
                </a:solidFill>
              </a:rPr>
              <a:t>ISP-Private</a:t>
            </a:r>
            <a:endParaRPr sz="900">
              <a:solidFill>
                <a:srgbClr val="FF0000"/>
              </a:solidFill>
            </a:endParaRPr>
          </a:p>
        </p:txBody>
      </p:sp>
    </p:spTree>
    <p:extLst>
      <p:ext uri="{BB962C8B-B14F-4D97-AF65-F5344CB8AC3E}">
        <p14:creationId xmlns:p14="http://schemas.microsoft.com/office/powerpoint/2010/main" val="3018465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Think about:</a:t>
            </a:r>
            <a:endParaRPr dirty="0"/>
          </a:p>
        </p:txBody>
      </p:sp>
      <p:sp>
        <p:nvSpPr>
          <p:cNvPr id="408" name="Google Shape;408;p6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600"/>
              <a:t>In the above mentioned edge system models (cloud, ISP, ISP-private, IoT, self-organized),</a:t>
            </a:r>
            <a:endParaRPr sz="1600"/>
          </a:p>
          <a:p>
            <a:pPr marL="457200" lvl="0" indent="-330200" algn="l" rtl="0">
              <a:spcBef>
                <a:spcPts val="1200"/>
              </a:spcBef>
              <a:spcAft>
                <a:spcPts val="0"/>
              </a:spcAft>
              <a:buSzPts val="1600"/>
              <a:buAutoNum type="arabicParenR"/>
            </a:pPr>
            <a:r>
              <a:rPr lang="en" sz="1600"/>
              <a:t>Which ones have the most resources?</a:t>
            </a:r>
            <a:endParaRPr sz="1600"/>
          </a:p>
          <a:p>
            <a:pPr marL="457200" lvl="0" indent="-330200" algn="l" rtl="0">
              <a:spcBef>
                <a:spcPts val="0"/>
              </a:spcBef>
              <a:spcAft>
                <a:spcPts val="0"/>
              </a:spcAft>
              <a:buSzPts val="1600"/>
              <a:buAutoNum type="arabicParenR"/>
            </a:pPr>
            <a:r>
              <a:rPr lang="en" sz="1600"/>
              <a:t>Which ones have the least latency?</a:t>
            </a:r>
            <a:endParaRPr sz="1600"/>
          </a:p>
          <a:p>
            <a:pPr marL="457200" lvl="0" indent="-330200" algn="l" rtl="0">
              <a:spcBef>
                <a:spcPts val="0"/>
              </a:spcBef>
              <a:spcAft>
                <a:spcPts val="0"/>
              </a:spcAft>
              <a:buSzPts val="1600"/>
              <a:buAutoNum type="arabicParenR"/>
            </a:pPr>
            <a:r>
              <a:rPr lang="en" sz="1600"/>
              <a:t>Which ones are more manageable?</a:t>
            </a:r>
            <a:endParaRPr sz="1600"/>
          </a:p>
          <a:p>
            <a:pPr marL="457200" lvl="0" indent="-330200" algn="l" rtl="0">
              <a:spcBef>
                <a:spcPts val="0"/>
              </a:spcBef>
              <a:spcAft>
                <a:spcPts val="0"/>
              </a:spcAft>
              <a:buSzPts val="1600"/>
              <a:buAutoNum type="arabicParenR"/>
            </a:pPr>
            <a:r>
              <a:rPr lang="en" sz="1600"/>
              <a:t>Which ones are the least manageable? </a:t>
            </a:r>
            <a:endParaRPr sz="1600"/>
          </a:p>
          <a:p>
            <a:pPr marL="457200" lvl="0" indent="0" algn="l" rtl="0">
              <a:spcBef>
                <a:spcPts val="1200"/>
              </a:spcBef>
              <a:spcAft>
                <a:spcPts val="0"/>
              </a:spcAft>
              <a:buNone/>
            </a:pPr>
            <a:endParaRPr sz="1600"/>
          </a:p>
          <a:p>
            <a:pPr marL="914400" lvl="0" indent="0" algn="l" rtl="0">
              <a:spcBef>
                <a:spcPts val="1200"/>
              </a:spcBef>
              <a:spcAft>
                <a:spcPts val="0"/>
              </a:spcAft>
              <a:buNone/>
            </a:pPr>
            <a:endParaRPr sz="1600"/>
          </a:p>
          <a:p>
            <a:pPr marL="0" lvl="0" indent="0" algn="l" rtl="0">
              <a:spcBef>
                <a:spcPts val="1200"/>
              </a:spcBef>
              <a:spcAft>
                <a:spcPts val="1200"/>
              </a:spcAft>
              <a:buNone/>
            </a:pPr>
            <a:endParaRPr/>
          </a:p>
        </p:txBody>
      </p:sp>
      <p:sp>
        <p:nvSpPr>
          <p:cNvPr id="409" name="Google Shape;409;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extLst>
      <p:ext uri="{BB962C8B-B14F-4D97-AF65-F5344CB8AC3E}">
        <p14:creationId xmlns:p14="http://schemas.microsoft.com/office/powerpoint/2010/main" val="537135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 AWS’s Edge Computing Products</a:t>
            </a:r>
            <a:endParaRPr/>
          </a:p>
        </p:txBody>
      </p:sp>
      <p:sp>
        <p:nvSpPr>
          <p:cNvPr id="195" name="Google Shape;195;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AutoNum type="arabicPeriod"/>
            </a:pPr>
            <a:r>
              <a:rPr lang="en"/>
              <a:t>Cloudfront</a:t>
            </a:r>
            <a:endParaRPr/>
          </a:p>
          <a:p>
            <a:pPr marL="457200" lvl="0" indent="-342900" algn="l" rtl="0">
              <a:spcBef>
                <a:spcPts val="0"/>
              </a:spcBef>
              <a:spcAft>
                <a:spcPts val="0"/>
              </a:spcAft>
              <a:buSzPts val="1800"/>
              <a:buAutoNum type="arabicPeriod"/>
            </a:pPr>
            <a:r>
              <a:rPr lang="en"/>
              <a:t>Snow Family</a:t>
            </a:r>
            <a:endParaRPr/>
          </a:p>
          <a:p>
            <a:pPr marL="457200" lvl="0" indent="-342900" algn="l" rtl="0">
              <a:spcBef>
                <a:spcPts val="0"/>
              </a:spcBef>
              <a:spcAft>
                <a:spcPts val="0"/>
              </a:spcAft>
              <a:buSzPts val="1800"/>
              <a:buAutoNum type="arabicPeriod"/>
            </a:pPr>
            <a:r>
              <a:rPr lang="en"/>
              <a:t>Outpost family</a:t>
            </a:r>
            <a:endParaRPr/>
          </a:p>
          <a:p>
            <a:pPr marL="457200" lvl="0" indent="-342900" algn="l" rtl="0">
              <a:spcBef>
                <a:spcPts val="0"/>
              </a:spcBef>
              <a:spcAft>
                <a:spcPts val="0"/>
              </a:spcAft>
              <a:buSzPts val="1800"/>
              <a:buAutoNum type="arabicPeriod"/>
            </a:pPr>
            <a:r>
              <a:rPr lang="en"/>
              <a:t>Wavelength/Local Zones</a:t>
            </a:r>
            <a:endParaRPr/>
          </a:p>
          <a:p>
            <a:pPr marL="457200" lvl="0" indent="-342900" algn="l" rtl="0">
              <a:spcBef>
                <a:spcPts val="0"/>
              </a:spcBef>
              <a:spcAft>
                <a:spcPts val="0"/>
              </a:spcAft>
              <a:buSzPts val="1800"/>
              <a:buAutoNum type="arabicPeriod"/>
            </a:pPr>
            <a:r>
              <a:rPr lang="en"/>
              <a:t>Greengrass </a:t>
            </a:r>
            <a:endParaRPr/>
          </a:p>
          <a:p>
            <a:pPr marL="0" lvl="0" indent="0" algn="l" rtl="0">
              <a:spcBef>
                <a:spcPts val="1200"/>
              </a:spcBef>
              <a:spcAft>
                <a:spcPts val="0"/>
              </a:spcAft>
              <a:buNone/>
            </a:pPr>
            <a:r>
              <a:rPr lang="en"/>
              <a:t>Why Amazon invested so much on edge computing?</a:t>
            </a:r>
            <a:endParaRPr/>
          </a:p>
          <a:p>
            <a:pPr marL="0" lvl="0" indent="0" algn="l" rtl="0">
              <a:spcBef>
                <a:spcPts val="1200"/>
              </a:spcBef>
              <a:spcAft>
                <a:spcPts val="0"/>
              </a:spcAft>
              <a:buNone/>
            </a:pPr>
            <a:r>
              <a:rPr lang="en" u="sng">
                <a:solidFill>
                  <a:schemeClr val="hlink"/>
                </a:solidFill>
                <a:hlinkClick r:id="rId3"/>
              </a:rPr>
              <a:t>https://d1.awsstatic.com/IoT/IDC-AWS-at-the-Edge-White-Paper.pdf</a:t>
            </a:r>
            <a:r>
              <a:rPr lang="en"/>
              <a:t>  (Dec 20)</a:t>
            </a:r>
            <a:endParaRPr/>
          </a:p>
          <a:p>
            <a:pPr marL="0" lvl="0" indent="0" algn="l" rtl="0">
              <a:spcBef>
                <a:spcPts val="1200"/>
              </a:spcBef>
              <a:spcAft>
                <a:spcPts val="0"/>
              </a:spcAft>
              <a:buNone/>
            </a:pPr>
            <a:r>
              <a:rPr lang="en"/>
              <a:t>By 2023 70% enterprises will run data processing at IoT Edge </a:t>
            </a:r>
            <a:endParaRPr/>
          </a:p>
          <a:p>
            <a:pPr marL="0" lvl="0" indent="0" algn="l" rtl="0">
              <a:spcBef>
                <a:spcPts val="1200"/>
              </a:spcBef>
              <a:spcAft>
                <a:spcPts val="1200"/>
              </a:spcAft>
              <a:buNone/>
            </a:pPr>
            <a:r>
              <a:rPr lang="en"/>
              <a:t>By 2024, 800% increase in the number of apps at the edge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2.1 Cloudfront</a:t>
            </a:r>
            <a:endParaRPr/>
          </a:p>
        </p:txBody>
      </p:sp>
      <p:sp>
        <p:nvSpPr>
          <p:cNvPr id="201" name="Google Shape;201;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Edge Function provided as Web Service</a:t>
            </a:r>
            <a:endParaRPr/>
          </a:p>
          <a:p>
            <a:pPr marL="0" lvl="0" indent="0" algn="l" rtl="0">
              <a:spcBef>
                <a:spcPts val="1200"/>
              </a:spcBef>
              <a:spcAft>
                <a:spcPts val="0"/>
              </a:spcAft>
              <a:buNone/>
            </a:pPr>
            <a:r>
              <a:rPr lang="en"/>
              <a:t>HTTP Post Parameters ⇒ </a:t>
            </a:r>
            <a:r>
              <a:rPr lang="en" b="1"/>
              <a:t>Processing </a:t>
            </a:r>
            <a:r>
              <a:rPr lang="en"/>
              <a:t>⇒ HTTP Output</a:t>
            </a:r>
            <a:endParaRPr/>
          </a:p>
          <a:p>
            <a:pPr marL="457200" lvl="0" indent="-342900" algn="l" rtl="0">
              <a:spcBef>
                <a:spcPts val="1200"/>
              </a:spcBef>
              <a:spcAft>
                <a:spcPts val="0"/>
              </a:spcAft>
              <a:buSzPts val="1800"/>
              <a:buChar char="●"/>
            </a:pPr>
            <a:r>
              <a:rPr lang="en"/>
              <a:t>Who provide the computing hardware?</a:t>
            </a:r>
            <a:endParaRPr/>
          </a:p>
          <a:p>
            <a:pPr marL="457200" lvl="0" indent="-342900" algn="l" rtl="0">
              <a:spcBef>
                <a:spcPts val="0"/>
              </a:spcBef>
              <a:spcAft>
                <a:spcPts val="0"/>
              </a:spcAft>
              <a:buSzPts val="1800"/>
              <a:buChar char="●"/>
            </a:pPr>
            <a:r>
              <a:rPr lang="en"/>
              <a:t>Who benefit from such edge computing?</a:t>
            </a:r>
            <a:endParaRPr/>
          </a:p>
          <a:p>
            <a:pPr marL="457200" lvl="0" indent="-342900" algn="l" rtl="0">
              <a:spcBef>
                <a:spcPts val="0"/>
              </a:spcBef>
              <a:spcAft>
                <a:spcPts val="0"/>
              </a:spcAft>
              <a:buSzPts val="1800"/>
              <a:buChar char="●"/>
            </a:pPr>
            <a:r>
              <a:rPr lang="en"/>
              <a:t>Who develop edge computing software?</a:t>
            </a:r>
            <a:br>
              <a:rPr lang="en"/>
            </a:br>
            <a:endParaRPr/>
          </a:p>
        </p:txBody>
      </p:sp>
      <p:pic>
        <p:nvPicPr>
          <p:cNvPr id="202" name="Google Shape;202;p34"/>
          <p:cNvPicPr preferRelativeResize="0"/>
          <p:nvPr/>
        </p:nvPicPr>
        <p:blipFill rotWithShape="1">
          <a:blip r:embed="rId3">
            <a:alphaModFix/>
          </a:blip>
          <a:srcRect t="26020" b="17536"/>
          <a:stretch/>
        </p:blipFill>
        <p:spPr>
          <a:xfrm>
            <a:off x="3339250" y="3397375"/>
            <a:ext cx="5736450" cy="17461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2.1 Cloudfront</a:t>
            </a:r>
            <a:endParaRPr/>
          </a:p>
        </p:txBody>
      </p:sp>
      <p:sp>
        <p:nvSpPr>
          <p:cNvPr id="208" name="Google Shape;208;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Edge Function provided as Web Service</a:t>
            </a:r>
            <a:endParaRPr/>
          </a:p>
          <a:p>
            <a:pPr marL="0" lvl="0" indent="0" algn="l" rtl="0">
              <a:spcBef>
                <a:spcPts val="1200"/>
              </a:spcBef>
              <a:spcAft>
                <a:spcPts val="0"/>
              </a:spcAft>
              <a:buNone/>
            </a:pPr>
            <a:r>
              <a:rPr lang="en"/>
              <a:t>HTTP Post Parameters ⇒ </a:t>
            </a:r>
            <a:r>
              <a:rPr lang="en" b="1"/>
              <a:t>Processing </a:t>
            </a:r>
            <a:r>
              <a:rPr lang="en"/>
              <a:t>⇒ HTTP Output</a:t>
            </a:r>
            <a:endParaRPr/>
          </a:p>
          <a:p>
            <a:pPr marL="457200" lvl="0" indent="-342900" algn="l" rtl="0">
              <a:spcBef>
                <a:spcPts val="1200"/>
              </a:spcBef>
              <a:spcAft>
                <a:spcPts val="0"/>
              </a:spcAft>
              <a:buSzPts val="1800"/>
              <a:buChar char="●"/>
            </a:pPr>
            <a:r>
              <a:rPr lang="en"/>
              <a:t>Who provide the computing hardware? [AWS, Edge Computing Infrastructure]</a:t>
            </a:r>
            <a:endParaRPr/>
          </a:p>
          <a:p>
            <a:pPr marL="457200" lvl="0" indent="-342900" algn="l" rtl="0">
              <a:spcBef>
                <a:spcPts val="0"/>
              </a:spcBef>
              <a:spcAft>
                <a:spcPts val="0"/>
              </a:spcAft>
              <a:buSzPts val="1800"/>
              <a:buChar char="●"/>
            </a:pPr>
            <a:r>
              <a:rPr lang="en"/>
              <a:t>Who benefit from such edge computing? [end users like us]</a:t>
            </a:r>
            <a:endParaRPr/>
          </a:p>
          <a:p>
            <a:pPr marL="457200" lvl="0" indent="-342900" algn="l" rtl="0">
              <a:spcBef>
                <a:spcPts val="0"/>
              </a:spcBef>
              <a:spcAft>
                <a:spcPts val="0"/>
              </a:spcAft>
              <a:buSzPts val="1800"/>
              <a:buChar char="●"/>
            </a:pPr>
            <a:r>
              <a:rPr lang="en"/>
              <a:t>Who develop edge computing software? [website owners]</a:t>
            </a:r>
            <a:br>
              <a:rPr lang="en"/>
            </a:br>
            <a:endParaRPr/>
          </a:p>
        </p:txBody>
      </p:sp>
      <p:pic>
        <p:nvPicPr>
          <p:cNvPr id="209" name="Google Shape;209;p35"/>
          <p:cNvPicPr preferRelativeResize="0"/>
          <p:nvPr/>
        </p:nvPicPr>
        <p:blipFill rotWithShape="1">
          <a:blip r:embed="rId3">
            <a:alphaModFix/>
          </a:blip>
          <a:srcRect t="26020" b="17536"/>
          <a:stretch/>
        </p:blipFill>
        <p:spPr>
          <a:xfrm>
            <a:off x="3339250" y="3397375"/>
            <a:ext cx="5736450" cy="1746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2.2 Snow Family</a:t>
            </a:r>
            <a:endParaRPr/>
          </a:p>
        </p:txBody>
      </p:sp>
      <p:sp>
        <p:nvSpPr>
          <p:cNvPr id="221" name="Google Shape;221;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Snowball, Snowmobile</a:t>
            </a:r>
            <a:endParaRPr/>
          </a:p>
          <a:p>
            <a:pPr marL="457200" lvl="0" indent="-342900" algn="l" rtl="0">
              <a:spcBef>
                <a:spcPts val="1200"/>
              </a:spcBef>
              <a:spcAft>
                <a:spcPts val="0"/>
              </a:spcAft>
              <a:buSzPts val="1800"/>
              <a:buChar char="●"/>
            </a:pPr>
            <a:r>
              <a:rPr lang="en"/>
              <a:t>Primary usage: </a:t>
            </a:r>
            <a:r>
              <a:rPr lang="en" b="1"/>
              <a:t>moving data (a giant USB-drive)</a:t>
            </a:r>
            <a:endParaRPr b="1"/>
          </a:p>
          <a:p>
            <a:pPr marL="457200" lvl="0" indent="-342900" algn="l" rtl="0">
              <a:spcBef>
                <a:spcPts val="0"/>
              </a:spcBef>
              <a:spcAft>
                <a:spcPts val="0"/>
              </a:spcAft>
              <a:buSzPts val="1800"/>
              <a:buChar char="●"/>
            </a:pPr>
            <a:r>
              <a:rPr lang="en"/>
              <a:t>Accept AWS APIs for data processing (think of it as an isolated EC2)</a:t>
            </a:r>
            <a:endParaRPr/>
          </a:p>
          <a:p>
            <a:pPr marL="0" lvl="0" indent="0" algn="l" rtl="0">
              <a:spcBef>
                <a:spcPts val="1200"/>
              </a:spcBef>
              <a:spcAft>
                <a:spcPts val="1200"/>
              </a:spcAft>
              <a:buNone/>
            </a:pPr>
            <a:r>
              <a:rPr lang="en"/>
              <a:t>Snowcone/Snowball: can also run IoT GreenGrass</a:t>
            </a:r>
            <a:endParaRPr/>
          </a:p>
        </p:txBody>
      </p:sp>
      <p:pic>
        <p:nvPicPr>
          <p:cNvPr id="222" name="Google Shape;222;p37"/>
          <p:cNvPicPr preferRelativeResize="0"/>
          <p:nvPr/>
        </p:nvPicPr>
        <p:blipFill>
          <a:blip r:embed="rId3">
            <a:alphaModFix/>
          </a:blip>
          <a:stretch>
            <a:fillRect/>
          </a:stretch>
        </p:blipFill>
        <p:spPr>
          <a:xfrm>
            <a:off x="1100675" y="2823425"/>
            <a:ext cx="7969249" cy="2260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2.2 Snow Family</a:t>
            </a:r>
            <a:endParaRPr/>
          </a:p>
        </p:txBody>
      </p:sp>
      <p:pic>
        <p:nvPicPr>
          <p:cNvPr id="228" name="Google Shape;228;p38"/>
          <p:cNvPicPr preferRelativeResize="0"/>
          <p:nvPr/>
        </p:nvPicPr>
        <p:blipFill>
          <a:blip r:embed="rId3">
            <a:alphaModFix/>
          </a:blip>
          <a:stretch>
            <a:fillRect/>
          </a:stretch>
        </p:blipFill>
        <p:spPr>
          <a:xfrm>
            <a:off x="152400" y="2507700"/>
            <a:ext cx="8839202" cy="2377658"/>
          </a:xfrm>
          <a:prstGeom prst="rect">
            <a:avLst/>
          </a:prstGeom>
          <a:noFill/>
          <a:ln>
            <a:noFill/>
          </a:ln>
        </p:spPr>
      </p:pic>
      <p:pic>
        <p:nvPicPr>
          <p:cNvPr id="229" name="Google Shape;229;p38"/>
          <p:cNvPicPr preferRelativeResize="0"/>
          <p:nvPr/>
        </p:nvPicPr>
        <p:blipFill>
          <a:blip r:embed="rId4">
            <a:alphaModFix/>
          </a:blip>
          <a:stretch>
            <a:fillRect/>
          </a:stretch>
        </p:blipFill>
        <p:spPr>
          <a:xfrm>
            <a:off x="6528850" y="190500"/>
            <a:ext cx="2037150" cy="2247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Computing</a:t>
            </a:r>
            <a:endParaRPr/>
          </a:p>
        </p:txBody>
      </p:sp>
      <p:sp>
        <p:nvSpPr>
          <p:cNvPr id="72" name="Google Shape;72;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Edge Computing: </a:t>
            </a:r>
            <a:endParaRPr b="1"/>
          </a:p>
          <a:p>
            <a:pPr marL="457200" lvl="0" indent="-330200" algn="l" rtl="0">
              <a:spcBef>
                <a:spcPts val="1200"/>
              </a:spcBef>
              <a:spcAft>
                <a:spcPts val="0"/>
              </a:spcAft>
              <a:buSzPts val="1600"/>
              <a:buChar char="●"/>
            </a:pPr>
            <a:r>
              <a:rPr lang="en" sz="1600"/>
              <a:t>Cloud: transmit data to central network for processing </a:t>
            </a:r>
            <a:endParaRPr sz="1600"/>
          </a:p>
          <a:p>
            <a:pPr marL="457200" lvl="0" indent="-330200" algn="l" rtl="0">
              <a:spcBef>
                <a:spcPts val="0"/>
              </a:spcBef>
              <a:spcAft>
                <a:spcPts val="0"/>
              </a:spcAft>
              <a:buSzPts val="1600"/>
              <a:buChar char="●"/>
            </a:pPr>
            <a:r>
              <a:rPr lang="en" sz="1600"/>
              <a:t>Edge: put processing power to the edge of the network near data source</a:t>
            </a:r>
            <a:endParaRPr sz="1600"/>
          </a:p>
          <a:p>
            <a:pPr marL="457200" lvl="0" indent="0" algn="l" rtl="0">
              <a:spcBef>
                <a:spcPts val="1200"/>
              </a:spcBef>
              <a:spcAft>
                <a:spcPts val="1200"/>
              </a:spcAft>
              <a:buNone/>
            </a:pPr>
            <a:endParaRPr/>
          </a:p>
        </p:txBody>
      </p:sp>
      <p:sp>
        <p:nvSpPr>
          <p:cNvPr id="73" name="Google Shape;7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pic>
        <p:nvPicPr>
          <p:cNvPr id="74" name="Google Shape;74;p16"/>
          <p:cNvPicPr preferRelativeResize="0"/>
          <p:nvPr/>
        </p:nvPicPr>
        <p:blipFill>
          <a:blip r:embed="rId3">
            <a:alphaModFix/>
          </a:blip>
          <a:stretch>
            <a:fillRect/>
          </a:stretch>
        </p:blipFill>
        <p:spPr>
          <a:xfrm>
            <a:off x="3676674" y="2503200"/>
            <a:ext cx="4693874" cy="2640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2.3 Outpost</a:t>
            </a:r>
            <a:endParaRPr/>
          </a:p>
        </p:txBody>
      </p:sp>
      <p:sp>
        <p:nvSpPr>
          <p:cNvPr id="235" name="Google Shape;235;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AWS Outposts is a family of fully managed solutions delivering AWS infrastructure and services to virtually any on-premises or edge location for a truly consistent hybrid experience. [</a:t>
            </a:r>
            <a:r>
              <a:rPr lang="en" b="1"/>
              <a:t>in house AWS]</a:t>
            </a:r>
            <a:endParaRPr b="1"/>
          </a:p>
        </p:txBody>
      </p:sp>
      <p:pic>
        <p:nvPicPr>
          <p:cNvPr id="236" name="Google Shape;236;p39"/>
          <p:cNvPicPr preferRelativeResize="0"/>
          <p:nvPr/>
        </p:nvPicPr>
        <p:blipFill>
          <a:blip r:embed="rId3">
            <a:alphaModFix/>
          </a:blip>
          <a:stretch>
            <a:fillRect/>
          </a:stretch>
        </p:blipFill>
        <p:spPr>
          <a:xfrm>
            <a:off x="809625" y="2358575"/>
            <a:ext cx="7524751" cy="2667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2.3 Outpost</a:t>
            </a:r>
            <a:endParaRPr/>
          </a:p>
        </p:txBody>
      </p:sp>
      <p:sp>
        <p:nvSpPr>
          <p:cNvPr id="242" name="Google Shape;242;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500">
                <a:solidFill>
                  <a:srgbClr val="544D5C"/>
                </a:solidFill>
                <a:highlight>
                  <a:srgbClr val="FFFFFF"/>
                </a:highlight>
              </a:rPr>
              <a:t>Outposts provides localized EC2, EBS, RDS, EKS and more recently S3 services within Amazon managed racks. It works with Commvault to provide cloud-native backup and failure recovery. </a:t>
            </a:r>
            <a:endParaRPr/>
          </a:p>
        </p:txBody>
      </p:sp>
      <p:pic>
        <p:nvPicPr>
          <p:cNvPr id="243" name="Google Shape;243;p40"/>
          <p:cNvPicPr preferRelativeResize="0"/>
          <p:nvPr/>
        </p:nvPicPr>
        <p:blipFill>
          <a:blip r:embed="rId3">
            <a:alphaModFix/>
          </a:blip>
          <a:stretch>
            <a:fillRect/>
          </a:stretch>
        </p:blipFill>
        <p:spPr>
          <a:xfrm>
            <a:off x="3312575" y="1863325"/>
            <a:ext cx="5831424" cy="32801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2.4 Wavelength </a:t>
            </a:r>
            <a:endParaRPr/>
          </a:p>
        </p:txBody>
      </p:sp>
      <p:sp>
        <p:nvSpPr>
          <p:cNvPr id="249" name="Google Shape;249;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AWS Wavelength is an infrastructure offering optimized for mobile edge computing applications. Wavelength Zones are AWS infrastructure deployments that embed AWS compute and storage services within communications service providers’ (CSP) 5G networks, so application traffic from 5G devices reach application servers running in Wavelength Zones without leaving the telecommunications network.</a:t>
            </a:r>
            <a:endParaRPr/>
          </a:p>
          <a:p>
            <a:pPr marL="0" lvl="0" indent="0" algn="l" rtl="0">
              <a:spcBef>
                <a:spcPts val="1200"/>
              </a:spcBef>
              <a:spcAft>
                <a:spcPts val="0"/>
              </a:spcAft>
              <a:buNone/>
            </a:pPr>
            <a:endParaRPr b="1"/>
          </a:p>
          <a:p>
            <a:pPr marL="0" lvl="0" indent="0" algn="l" rtl="0">
              <a:spcBef>
                <a:spcPts val="1200"/>
              </a:spcBef>
              <a:spcAft>
                <a:spcPts val="1200"/>
              </a:spcAft>
              <a:buNone/>
            </a:pPr>
            <a:r>
              <a:rPr lang="en" b="1"/>
              <a:t>Outpost that you share with other users.</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2.4 Wavelength </a:t>
            </a:r>
            <a:endParaRPr/>
          </a:p>
        </p:txBody>
      </p:sp>
      <p:sp>
        <p:nvSpPr>
          <p:cNvPr id="255" name="Google Shape;255;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6" name="Google Shape;256;p42"/>
          <p:cNvPicPr preferRelativeResize="0"/>
          <p:nvPr/>
        </p:nvPicPr>
        <p:blipFill>
          <a:blip r:embed="rId3">
            <a:alphaModFix/>
          </a:blip>
          <a:stretch>
            <a:fillRect/>
          </a:stretch>
        </p:blipFill>
        <p:spPr>
          <a:xfrm>
            <a:off x="1397400" y="934425"/>
            <a:ext cx="7583513" cy="42090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2.4 Wavelength </a:t>
            </a:r>
            <a:endParaRPr/>
          </a:p>
          <a:p>
            <a:pPr marL="0" lvl="0" indent="0" algn="l" rtl="0">
              <a:spcBef>
                <a:spcPts val="0"/>
              </a:spcBef>
              <a:spcAft>
                <a:spcPts val="0"/>
              </a:spcAft>
              <a:buNone/>
            </a:pPr>
            <a:endParaRPr/>
          </a:p>
        </p:txBody>
      </p:sp>
      <p:sp>
        <p:nvSpPr>
          <p:cNvPr id="262" name="Google Shape;262;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63" name="Google Shape;263;p43"/>
          <p:cNvPicPr preferRelativeResize="0"/>
          <p:nvPr/>
        </p:nvPicPr>
        <p:blipFill>
          <a:blip r:embed="rId3">
            <a:alphaModFix/>
          </a:blip>
          <a:stretch>
            <a:fillRect/>
          </a:stretch>
        </p:blipFill>
        <p:spPr>
          <a:xfrm>
            <a:off x="2071274" y="1228398"/>
            <a:ext cx="6606925" cy="36858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2.4 Wavelength </a:t>
            </a:r>
            <a:endParaRPr/>
          </a:p>
        </p:txBody>
      </p:sp>
      <p:sp>
        <p:nvSpPr>
          <p:cNvPr id="269" name="Google Shape;269;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Select a AWS region (Virginia)</a:t>
            </a:r>
            <a:endParaRPr/>
          </a:p>
          <a:p>
            <a:pPr marL="457200" lvl="0" indent="-342900" algn="l" rtl="0">
              <a:spcBef>
                <a:spcPts val="0"/>
              </a:spcBef>
              <a:spcAft>
                <a:spcPts val="0"/>
              </a:spcAft>
              <a:buSzPts val="1800"/>
              <a:buAutoNum type="arabicPeriod"/>
            </a:pPr>
            <a:r>
              <a:rPr lang="en"/>
              <a:t>Create Virtual Private Cloud (a private subnet that connects cloud/edge)</a:t>
            </a:r>
            <a:endParaRPr/>
          </a:p>
          <a:p>
            <a:pPr marL="457200" lvl="0" indent="-342900" algn="l" rtl="0">
              <a:spcBef>
                <a:spcPts val="0"/>
              </a:spcBef>
              <a:spcAft>
                <a:spcPts val="0"/>
              </a:spcAft>
              <a:buSzPts val="1800"/>
              <a:buAutoNum type="arabicPeriod"/>
            </a:pPr>
            <a:r>
              <a:rPr lang="en"/>
              <a:t>Launch an EC2 instance in Wavelength Zone</a:t>
            </a:r>
            <a:endParaRPr/>
          </a:p>
        </p:txBody>
      </p:sp>
      <p:pic>
        <p:nvPicPr>
          <p:cNvPr id="270" name="Google Shape;270;p44"/>
          <p:cNvPicPr preferRelativeResize="0"/>
          <p:nvPr/>
        </p:nvPicPr>
        <p:blipFill>
          <a:blip r:embed="rId3">
            <a:alphaModFix/>
          </a:blip>
          <a:stretch>
            <a:fillRect/>
          </a:stretch>
        </p:blipFill>
        <p:spPr>
          <a:xfrm>
            <a:off x="3411300" y="2045503"/>
            <a:ext cx="5421000" cy="29804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2.4 Wavelength</a:t>
            </a:r>
            <a:endParaRPr dirty="0"/>
          </a:p>
        </p:txBody>
      </p:sp>
      <p:sp>
        <p:nvSpPr>
          <p:cNvPr id="276" name="Google Shape;276;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Application example (given by AWS)</a:t>
            </a:r>
            <a:endParaRPr/>
          </a:p>
          <a:p>
            <a:pPr marL="0" lvl="0" indent="0" algn="l" rtl="0">
              <a:spcBef>
                <a:spcPts val="1200"/>
              </a:spcBef>
              <a:spcAft>
                <a:spcPts val="1200"/>
              </a:spcAft>
              <a:buNone/>
            </a:pPr>
            <a:r>
              <a:rPr lang="en" sz="1450" b="1" i="1">
                <a:solidFill>
                  <a:srgbClr val="333333"/>
                </a:solidFill>
              </a:rPr>
              <a:t>hyper-personalized ads in the retail space</a:t>
            </a:r>
            <a:endParaRPr sz="2200" b="1"/>
          </a:p>
        </p:txBody>
      </p:sp>
      <p:pic>
        <p:nvPicPr>
          <p:cNvPr id="277" name="Google Shape;277;p45"/>
          <p:cNvPicPr preferRelativeResize="0"/>
          <p:nvPr/>
        </p:nvPicPr>
        <p:blipFill>
          <a:blip r:embed="rId3">
            <a:alphaModFix/>
          </a:blip>
          <a:stretch>
            <a:fillRect/>
          </a:stretch>
        </p:blipFill>
        <p:spPr>
          <a:xfrm>
            <a:off x="3987896" y="2043471"/>
            <a:ext cx="4971076" cy="29932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2.4 Wavelength</a:t>
            </a:r>
            <a:endParaRPr/>
          </a:p>
        </p:txBody>
      </p:sp>
      <p:sp>
        <p:nvSpPr>
          <p:cNvPr id="283" name="Google Shape;283;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Not all applications are deployed in wavelength (only the latency sensitive app)</a:t>
            </a:r>
            <a:endParaRPr/>
          </a:p>
        </p:txBody>
      </p:sp>
      <p:pic>
        <p:nvPicPr>
          <p:cNvPr id="284" name="Google Shape;284;p46"/>
          <p:cNvPicPr preferRelativeResize="0"/>
          <p:nvPr/>
        </p:nvPicPr>
        <p:blipFill>
          <a:blip r:embed="rId3">
            <a:alphaModFix/>
          </a:blip>
          <a:stretch>
            <a:fillRect/>
          </a:stretch>
        </p:blipFill>
        <p:spPr>
          <a:xfrm>
            <a:off x="1783875" y="1642975"/>
            <a:ext cx="6947200" cy="3371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561A3-CBDD-A1FB-6790-B52139876F3E}"/>
              </a:ext>
            </a:extLst>
          </p:cNvPr>
          <p:cNvSpPr>
            <a:spLocks noGrp="1"/>
          </p:cNvSpPr>
          <p:nvPr>
            <p:ph type="title"/>
          </p:nvPr>
        </p:nvSpPr>
        <p:spPr/>
        <p:txBody>
          <a:bodyPr>
            <a:normAutofit fontScale="90000"/>
          </a:bodyPr>
          <a:lstStyle/>
          <a:p>
            <a:r>
              <a:rPr lang="en-US" dirty="0"/>
              <a:t>Wavelength</a:t>
            </a:r>
          </a:p>
        </p:txBody>
      </p:sp>
      <p:sp>
        <p:nvSpPr>
          <p:cNvPr id="3" name="Text Placeholder 2">
            <a:extLst>
              <a:ext uri="{FF2B5EF4-FFF2-40B4-BE49-F238E27FC236}">
                <a16:creationId xmlns:a16="http://schemas.microsoft.com/office/drawing/2014/main" id="{B5924D97-E95F-AD7F-9B3F-A654FF411F06}"/>
              </a:ext>
            </a:extLst>
          </p:cNvPr>
          <p:cNvSpPr>
            <a:spLocks noGrp="1"/>
          </p:cNvSpPr>
          <p:nvPr>
            <p:ph type="body" idx="1"/>
          </p:nvPr>
        </p:nvSpPr>
        <p:spPr/>
        <p:txBody>
          <a:bodyPr/>
          <a:lstStyle/>
          <a:p>
            <a:endParaRPr lang="en-US" dirty="0"/>
          </a:p>
        </p:txBody>
      </p:sp>
      <p:pic>
        <p:nvPicPr>
          <p:cNvPr id="7" name="Online Media 6" title="Digital Human as a Service (DHaaS) using AWS Wavelength">
            <a:hlinkClick r:id="" action="ppaction://media"/>
            <a:extLst>
              <a:ext uri="{FF2B5EF4-FFF2-40B4-BE49-F238E27FC236}">
                <a16:creationId xmlns:a16="http://schemas.microsoft.com/office/drawing/2014/main" id="{976445CA-C3B4-2F90-2478-0FC84418CDDF}"/>
              </a:ext>
            </a:extLst>
          </p:cNvPr>
          <p:cNvPicPr>
            <a:picLocks noRot="1" noChangeAspect="1"/>
          </p:cNvPicPr>
          <p:nvPr>
            <a:videoFile r:link="rId1"/>
          </p:nvPr>
        </p:nvPicPr>
        <p:blipFill>
          <a:blip r:embed="rId3"/>
          <a:stretch>
            <a:fillRect/>
          </a:stretch>
        </p:blipFill>
        <p:spPr>
          <a:xfrm>
            <a:off x="3775466" y="1840813"/>
            <a:ext cx="3332545" cy="1882888"/>
          </a:xfrm>
          <a:prstGeom prst="rect">
            <a:avLst/>
          </a:prstGeom>
        </p:spPr>
      </p:pic>
    </p:spTree>
    <p:extLst>
      <p:ext uri="{BB962C8B-B14F-4D97-AF65-F5344CB8AC3E}">
        <p14:creationId xmlns:p14="http://schemas.microsoft.com/office/powerpoint/2010/main" val="264052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2.5 Greengrass</a:t>
            </a:r>
            <a:endParaRPr/>
          </a:p>
        </p:txBody>
      </p:sp>
      <p:sp>
        <p:nvSpPr>
          <p:cNvPr id="298" name="Google Shape;298;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Clr>
                <a:srgbClr val="333333"/>
              </a:buClr>
              <a:buSzPts val="1200"/>
              <a:buAutoNum type="arabicPeriod"/>
            </a:pPr>
            <a:r>
              <a:rPr lang="en" sz="1200">
                <a:solidFill>
                  <a:srgbClr val="333333"/>
                </a:solidFill>
              </a:rPr>
              <a:t>Deployed on powerful IoT devices (Greengrass core device) for data processing</a:t>
            </a:r>
            <a:endParaRPr/>
          </a:p>
        </p:txBody>
      </p:sp>
      <p:pic>
        <p:nvPicPr>
          <p:cNvPr id="299" name="Google Shape;299;p48"/>
          <p:cNvPicPr preferRelativeResize="0"/>
          <p:nvPr/>
        </p:nvPicPr>
        <p:blipFill>
          <a:blip r:embed="rId3">
            <a:alphaModFix/>
          </a:blip>
          <a:stretch>
            <a:fillRect/>
          </a:stretch>
        </p:blipFill>
        <p:spPr>
          <a:xfrm>
            <a:off x="79600" y="2063402"/>
            <a:ext cx="9144003" cy="29467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Edge Systems</a:t>
            </a:r>
            <a:endParaRPr/>
          </a:p>
        </p:txBody>
      </p:sp>
      <p:sp>
        <p:nvSpPr>
          <p:cNvPr id="80" name="Google Shape;80;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en" sz="1600"/>
              <a:t>Functionalities: </a:t>
            </a:r>
            <a:endParaRPr sz="1600"/>
          </a:p>
          <a:p>
            <a:pPr marL="914400" lvl="1" indent="-330200" algn="l" rtl="0">
              <a:spcBef>
                <a:spcPts val="0"/>
              </a:spcBef>
              <a:spcAft>
                <a:spcPts val="0"/>
              </a:spcAft>
              <a:buSzPts val="1600"/>
              <a:buChar char="○"/>
            </a:pPr>
            <a:r>
              <a:rPr lang="en" sz="1600"/>
              <a:t>Computing: Data Processing</a:t>
            </a:r>
            <a:endParaRPr sz="1600"/>
          </a:p>
          <a:p>
            <a:pPr marL="914400" lvl="1" indent="-330200" algn="l" rtl="0">
              <a:spcBef>
                <a:spcPts val="0"/>
              </a:spcBef>
              <a:spcAft>
                <a:spcPts val="0"/>
              </a:spcAft>
              <a:buSzPts val="1600"/>
              <a:buChar char="○"/>
            </a:pPr>
            <a:r>
              <a:rPr lang="en" sz="1600"/>
              <a:t>Sensing &amp; Control: IoT</a:t>
            </a:r>
            <a:endParaRPr sz="1600"/>
          </a:p>
          <a:p>
            <a:pPr marL="914400" lvl="1" indent="-330200" algn="l" rtl="0">
              <a:spcBef>
                <a:spcPts val="0"/>
              </a:spcBef>
              <a:spcAft>
                <a:spcPts val="0"/>
              </a:spcAft>
              <a:buSzPts val="1600"/>
              <a:buChar char="○"/>
            </a:pPr>
            <a:r>
              <a:rPr lang="en" sz="1600"/>
              <a:t>Communication</a:t>
            </a:r>
            <a:endParaRPr sz="1600"/>
          </a:p>
          <a:p>
            <a:pPr marL="914400" lvl="1" indent="-330200" algn="l" rtl="0">
              <a:spcBef>
                <a:spcPts val="0"/>
              </a:spcBef>
              <a:spcAft>
                <a:spcPts val="0"/>
              </a:spcAft>
              <a:buSzPts val="1600"/>
              <a:buChar char="○"/>
            </a:pPr>
            <a:r>
              <a:rPr lang="en" sz="1600"/>
              <a:t>Storage</a:t>
            </a:r>
            <a:endParaRPr sz="1600"/>
          </a:p>
          <a:p>
            <a:pPr marL="914400" lvl="1" indent="-330200" algn="l" rtl="0">
              <a:spcBef>
                <a:spcPts val="0"/>
              </a:spcBef>
              <a:spcAft>
                <a:spcPts val="0"/>
              </a:spcAft>
              <a:buSzPts val="1600"/>
              <a:buChar char="○"/>
            </a:pPr>
            <a:r>
              <a:rPr lang="en" sz="1600"/>
              <a:t>...</a:t>
            </a:r>
            <a:endParaRPr sz="1600"/>
          </a:p>
          <a:p>
            <a:pPr marL="457200" lvl="0" indent="0" algn="l" rtl="0">
              <a:spcBef>
                <a:spcPts val="1200"/>
              </a:spcBef>
              <a:spcAft>
                <a:spcPts val="0"/>
              </a:spcAft>
              <a:buNone/>
            </a:pPr>
            <a:endParaRPr sz="1600"/>
          </a:p>
          <a:p>
            <a:pPr marL="914400" lvl="0" indent="0" algn="l" rtl="0">
              <a:spcBef>
                <a:spcPts val="1200"/>
              </a:spcBef>
              <a:spcAft>
                <a:spcPts val="0"/>
              </a:spcAft>
              <a:buNone/>
            </a:pPr>
            <a:endParaRPr sz="1600"/>
          </a:p>
          <a:p>
            <a:pPr marL="0" lvl="0" indent="0" algn="l" rtl="0">
              <a:spcBef>
                <a:spcPts val="1200"/>
              </a:spcBef>
              <a:spcAft>
                <a:spcPts val="1200"/>
              </a:spcAft>
              <a:buNone/>
            </a:pPr>
            <a:endParaRPr/>
          </a:p>
        </p:txBody>
      </p:sp>
      <p:sp>
        <p:nvSpPr>
          <p:cNvPr id="81" name="Google Shape;8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
        <p:nvSpPr>
          <p:cNvPr id="82" name="Google Shape;82;p17"/>
          <p:cNvSpPr txBox="1">
            <a:spLocks noGrp="1"/>
          </p:cNvSpPr>
          <p:nvPr>
            <p:ph type="body" idx="1"/>
          </p:nvPr>
        </p:nvSpPr>
        <p:spPr>
          <a:xfrm>
            <a:off x="4220000" y="1152475"/>
            <a:ext cx="3023400" cy="1731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To whose benefit</a:t>
            </a:r>
            <a:endParaRPr sz="1600"/>
          </a:p>
          <a:p>
            <a:pPr marL="914400" lvl="1" indent="-330200" algn="l" rtl="0">
              <a:spcBef>
                <a:spcPts val="0"/>
              </a:spcBef>
              <a:spcAft>
                <a:spcPts val="0"/>
              </a:spcAft>
              <a:buSzPts val="1600"/>
              <a:buChar char="○"/>
            </a:pPr>
            <a:r>
              <a:rPr lang="en" sz="1600"/>
              <a:t>Edge-based devices</a:t>
            </a:r>
            <a:endParaRPr sz="1600"/>
          </a:p>
          <a:p>
            <a:pPr marL="914400" lvl="1" indent="-330200" algn="l" rtl="0">
              <a:spcBef>
                <a:spcPts val="0"/>
              </a:spcBef>
              <a:spcAft>
                <a:spcPts val="0"/>
              </a:spcAft>
              <a:buSzPts val="1600"/>
              <a:buChar char="○"/>
            </a:pPr>
            <a:r>
              <a:rPr lang="en" sz="1600"/>
              <a:t>Cloud-based users</a:t>
            </a:r>
            <a:endParaRPr sz="1600"/>
          </a:p>
          <a:p>
            <a:pPr marL="457200" lvl="0" indent="0" algn="l" rtl="0">
              <a:spcBef>
                <a:spcPts val="1200"/>
              </a:spcBef>
              <a:spcAft>
                <a:spcPts val="0"/>
              </a:spcAft>
              <a:buNone/>
            </a:pPr>
            <a:endParaRPr sz="1600"/>
          </a:p>
          <a:p>
            <a:pPr marL="914400" lvl="0" indent="0" algn="l" rtl="0">
              <a:spcBef>
                <a:spcPts val="1200"/>
              </a:spcBef>
              <a:spcAft>
                <a:spcPts val="0"/>
              </a:spcAft>
              <a:buNone/>
            </a:pPr>
            <a:endParaRPr sz="1600"/>
          </a:p>
          <a:p>
            <a:pPr marL="0" lvl="0" indent="0" algn="l" rtl="0">
              <a:spcBef>
                <a:spcPts val="1200"/>
              </a:spcBef>
              <a:spcAft>
                <a:spcPts val="1200"/>
              </a:spcAft>
              <a:buNone/>
            </a:pPr>
            <a:endParaRPr sz="1600"/>
          </a:p>
        </p:txBody>
      </p:sp>
      <p:sp>
        <p:nvSpPr>
          <p:cNvPr id="83" name="Google Shape;83;p17"/>
          <p:cNvSpPr txBox="1">
            <a:spLocks noGrp="1"/>
          </p:cNvSpPr>
          <p:nvPr>
            <p:ph type="body" idx="1"/>
          </p:nvPr>
        </p:nvSpPr>
        <p:spPr>
          <a:xfrm>
            <a:off x="311700" y="3358225"/>
            <a:ext cx="4011600" cy="1613400"/>
          </a:xfrm>
          <a:prstGeom prst="rect">
            <a:avLst/>
          </a:prstGeom>
        </p:spPr>
        <p:txBody>
          <a:bodyPr spcFirstLastPara="1" wrap="square" lIns="91425" tIns="91425" rIns="91425" bIns="91425" anchor="t" anchorCtr="0">
            <a:normAutofit fontScale="25000" lnSpcReduction="20000"/>
          </a:bodyPr>
          <a:lstStyle/>
          <a:p>
            <a:pPr marL="457200" lvl="0" indent="-332581" algn="l" rtl="0">
              <a:spcBef>
                <a:spcPts val="0"/>
              </a:spcBef>
              <a:spcAft>
                <a:spcPts val="0"/>
              </a:spcAft>
              <a:buSzPct val="100000"/>
              <a:buChar char="●"/>
            </a:pPr>
            <a:r>
              <a:rPr lang="en" sz="6550"/>
              <a:t>Where the processing takes place:</a:t>
            </a:r>
            <a:endParaRPr sz="6550"/>
          </a:p>
          <a:p>
            <a:pPr marL="914400" lvl="1" indent="-332581" algn="l" rtl="0">
              <a:spcBef>
                <a:spcPts val="0"/>
              </a:spcBef>
              <a:spcAft>
                <a:spcPts val="0"/>
              </a:spcAft>
              <a:buSzPct val="100000"/>
              <a:buChar char="○"/>
            </a:pPr>
            <a:r>
              <a:rPr lang="en" sz="6550"/>
              <a:t>Edge only;</a:t>
            </a:r>
            <a:endParaRPr sz="6550"/>
          </a:p>
          <a:p>
            <a:pPr marL="914400" lvl="1" indent="-332581" algn="l" rtl="0">
              <a:spcBef>
                <a:spcPts val="0"/>
              </a:spcBef>
              <a:spcAft>
                <a:spcPts val="0"/>
              </a:spcAft>
              <a:buSzPct val="100000"/>
              <a:buChar char="○"/>
            </a:pPr>
            <a:r>
              <a:rPr lang="en" sz="6550"/>
              <a:t>Edge &amp; Cloud;</a:t>
            </a:r>
            <a:endParaRPr sz="6550"/>
          </a:p>
          <a:p>
            <a:pPr marL="914400" lvl="1" indent="-332581" algn="l" rtl="0">
              <a:spcBef>
                <a:spcPts val="0"/>
              </a:spcBef>
              <a:spcAft>
                <a:spcPts val="0"/>
              </a:spcAft>
              <a:buSzPct val="100000"/>
              <a:buChar char="○"/>
            </a:pPr>
            <a:r>
              <a:rPr lang="en" sz="6550"/>
              <a:t>Edge, Fog, &amp; Cloud;</a:t>
            </a:r>
            <a:endParaRPr sz="6550"/>
          </a:p>
          <a:p>
            <a:pPr marL="914400" lvl="1" indent="-332581" algn="l" rtl="0">
              <a:spcBef>
                <a:spcPts val="0"/>
              </a:spcBef>
              <a:spcAft>
                <a:spcPts val="0"/>
              </a:spcAft>
              <a:buSzPct val="100000"/>
              <a:buChar char="○"/>
            </a:pPr>
            <a:r>
              <a:rPr lang="en" sz="6550"/>
              <a:t>Edge &amp; Nearby Edges</a:t>
            </a:r>
            <a:endParaRPr sz="6550"/>
          </a:p>
          <a:p>
            <a:pPr marL="457200" lvl="0" indent="0" algn="l" rtl="0">
              <a:spcBef>
                <a:spcPts val="1200"/>
              </a:spcBef>
              <a:spcAft>
                <a:spcPts val="0"/>
              </a:spcAft>
              <a:buNone/>
            </a:pPr>
            <a:endParaRPr sz="1600"/>
          </a:p>
          <a:p>
            <a:pPr marL="914400" lvl="0" indent="0" algn="l" rtl="0">
              <a:spcBef>
                <a:spcPts val="1200"/>
              </a:spcBef>
              <a:spcAft>
                <a:spcPts val="0"/>
              </a:spcAft>
              <a:buNone/>
            </a:pPr>
            <a:endParaRPr sz="1600"/>
          </a:p>
          <a:p>
            <a:pPr marL="0" lvl="0" indent="0" algn="l" rtl="0">
              <a:spcBef>
                <a:spcPts val="1200"/>
              </a:spcBef>
              <a:spcAft>
                <a:spcPts val="1200"/>
              </a:spcAft>
              <a:buNone/>
            </a:pPr>
            <a:endParaRPr/>
          </a:p>
        </p:txBody>
      </p:sp>
      <p:sp>
        <p:nvSpPr>
          <p:cNvPr id="84" name="Google Shape;84;p17"/>
          <p:cNvSpPr txBox="1">
            <a:spLocks noGrp="1"/>
          </p:cNvSpPr>
          <p:nvPr>
            <p:ph type="body" idx="1"/>
          </p:nvPr>
        </p:nvSpPr>
        <p:spPr>
          <a:xfrm>
            <a:off x="4220000" y="3358225"/>
            <a:ext cx="4011600" cy="1086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What devices can be used: </a:t>
            </a:r>
            <a:endParaRPr sz="1600"/>
          </a:p>
          <a:p>
            <a:pPr marL="914400" lvl="1" indent="-330200" algn="l" rtl="0">
              <a:spcBef>
                <a:spcPts val="0"/>
              </a:spcBef>
              <a:spcAft>
                <a:spcPts val="0"/>
              </a:spcAft>
              <a:buSzPts val="1600"/>
              <a:buChar char="○"/>
            </a:pPr>
            <a:r>
              <a:rPr lang="en" sz="1600"/>
              <a:t>pre-deployed edge servers</a:t>
            </a:r>
            <a:endParaRPr sz="1600"/>
          </a:p>
          <a:p>
            <a:pPr marL="914400" lvl="1" indent="-330200" algn="l" rtl="0">
              <a:spcBef>
                <a:spcPts val="0"/>
              </a:spcBef>
              <a:spcAft>
                <a:spcPts val="0"/>
              </a:spcAft>
              <a:buSzPts val="1600"/>
              <a:buChar char="○"/>
            </a:pPr>
            <a:r>
              <a:rPr lang="en" sz="1600"/>
              <a:t>any available devices</a:t>
            </a:r>
            <a:endParaRPr sz="16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2.5 Greengrass</a:t>
            </a:r>
            <a:endParaRPr/>
          </a:p>
          <a:p>
            <a:pPr marL="0" lvl="0" indent="0" algn="l" rtl="0">
              <a:spcBef>
                <a:spcPts val="0"/>
              </a:spcBef>
              <a:spcAft>
                <a:spcPts val="0"/>
              </a:spcAft>
              <a:buNone/>
            </a:pPr>
            <a:endParaRPr/>
          </a:p>
        </p:txBody>
      </p:sp>
      <p:sp>
        <p:nvSpPr>
          <p:cNvPr id="305" name="Google Shape;305;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solidFill>
                  <a:srgbClr val="333333"/>
                </a:solidFill>
              </a:rPr>
              <a:t>2. IoT devices can vary in size, ranging from smaller microcontroller-based devices to large appliances. AWS IoT Greengrass Core devices, AWS IoT Device SDK-enabled devices, and FreeRTOS devices can be configured to communicate with one another. If the AWS IoT Greengrass Core device loses connectivity to the cloud, connected devices can continue to communicate with each other over the local network.</a:t>
            </a:r>
            <a:endParaRPr sz="1200">
              <a:solidFill>
                <a:srgbClr val="333333"/>
              </a:solidFill>
            </a:endParaRPr>
          </a:p>
          <a:p>
            <a:pPr marL="0" lvl="0" indent="0" algn="l" rtl="0">
              <a:spcBef>
                <a:spcPts val="1200"/>
              </a:spcBef>
              <a:spcAft>
                <a:spcPts val="1200"/>
              </a:spcAft>
              <a:buNone/>
            </a:pPr>
            <a:r>
              <a:rPr lang="en" sz="1200">
                <a:solidFill>
                  <a:srgbClr val="333333"/>
                </a:solidFill>
              </a:rPr>
              <a:t>IoT core device acts as an edge server for less capable IoT devices (IoT Device SDK / FreeRTOS)</a:t>
            </a:r>
            <a:endParaRPr sz="1200">
              <a:solidFill>
                <a:srgbClr val="333333"/>
              </a:solidFill>
            </a:endParaRPr>
          </a:p>
        </p:txBody>
      </p:sp>
      <p:pic>
        <p:nvPicPr>
          <p:cNvPr id="306" name="Google Shape;306;p49"/>
          <p:cNvPicPr preferRelativeResize="0"/>
          <p:nvPr/>
        </p:nvPicPr>
        <p:blipFill rotWithShape="1">
          <a:blip r:embed="rId3">
            <a:alphaModFix/>
          </a:blip>
          <a:srcRect l="9963" t="5983" r="7007" b="5237"/>
          <a:stretch/>
        </p:blipFill>
        <p:spPr>
          <a:xfrm>
            <a:off x="2089250" y="2571750"/>
            <a:ext cx="6964101" cy="25269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2.5 Greengrass</a:t>
            </a:r>
            <a:endParaRPr/>
          </a:p>
          <a:p>
            <a:pPr marL="0" lvl="0" indent="0" algn="l" rtl="0">
              <a:spcBef>
                <a:spcPts val="0"/>
              </a:spcBef>
              <a:spcAft>
                <a:spcPts val="0"/>
              </a:spcAft>
              <a:buNone/>
            </a:pPr>
            <a:endParaRPr/>
          </a:p>
        </p:txBody>
      </p:sp>
      <p:sp>
        <p:nvSpPr>
          <p:cNvPr id="312" name="Google Shape;312;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3. </a:t>
            </a:r>
            <a:r>
              <a:rPr lang="en" sz="1200">
                <a:solidFill>
                  <a:srgbClr val="333333"/>
                </a:solidFill>
              </a:rPr>
              <a:t>AWS IoT Greengrass provides pre-built components so you can easily extend edge device functionality without writing code. AWS IoT Greengrass components enable you to add features, and quickly connect to AWS services or third-party applications at the edge.</a:t>
            </a:r>
            <a:endParaRPr/>
          </a:p>
        </p:txBody>
      </p:sp>
      <p:pic>
        <p:nvPicPr>
          <p:cNvPr id="313" name="Google Shape;313;p50"/>
          <p:cNvPicPr preferRelativeResize="0"/>
          <p:nvPr/>
        </p:nvPicPr>
        <p:blipFill rotWithShape="1">
          <a:blip r:embed="rId3">
            <a:alphaModFix/>
          </a:blip>
          <a:srcRect l="2981" t="4127" r="3271" b="4747"/>
          <a:stretch/>
        </p:blipFill>
        <p:spPr>
          <a:xfrm>
            <a:off x="2266125" y="1806675"/>
            <a:ext cx="6566175" cy="324727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2.5 Greengrass</a:t>
            </a:r>
            <a:endParaRPr/>
          </a:p>
        </p:txBody>
      </p:sp>
      <p:sp>
        <p:nvSpPr>
          <p:cNvPr id="319" name="Google Shape;319;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Related Modules: 1. IoT core (MQTT Broker Integrated with AWS authentication)</a:t>
            </a:r>
            <a:endParaRPr dirty="0"/>
          </a:p>
        </p:txBody>
      </p:sp>
      <p:pic>
        <p:nvPicPr>
          <p:cNvPr id="320" name="Google Shape;320;p51"/>
          <p:cNvPicPr preferRelativeResize="0"/>
          <p:nvPr/>
        </p:nvPicPr>
        <p:blipFill>
          <a:blip r:embed="rId3">
            <a:alphaModFix/>
          </a:blip>
          <a:stretch>
            <a:fillRect/>
          </a:stretch>
        </p:blipFill>
        <p:spPr>
          <a:xfrm>
            <a:off x="0" y="2490124"/>
            <a:ext cx="9144001" cy="247135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2.5 Greengrass</a:t>
            </a:r>
            <a:endParaRPr/>
          </a:p>
          <a:p>
            <a:pPr marL="0" lvl="0" indent="0" algn="l" rtl="0">
              <a:spcBef>
                <a:spcPts val="0"/>
              </a:spcBef>
              <a:spcAft>
                <a:spcPts val="0"/>
              </a:spcAft>
              <a:buNone/>
            </a:pPr>
            <a:endParaRPr/>
          </a:p>
        </p:txBody>
      </p:sp>
      <p:sp>
        <p:nvSpPr>
          <p:cNvPr id="326" name="Google Shape;326;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dirty="0"/>
              <a:t>Related Modules: 2. SageMaker (integrated ML platform/module/data interface)</a:t>
            </a:r>
            <a:endParaRPr dirty="0"/>
          </a:p>
        </p:txBody>
      </p:sp>
      <p:pic>
        <p:nvPicPr>
          <p:cNvPr id="327" name="Google Shape;327;p52"/>
          <p:cNvPicPr preferRelativeResize="0"/>
          <p:nvPr/>
        </p:nvPicPr>
        <p:blipFill>
          <a:blip r:embed="rId3">
            <a:alphaModFix/>
          </a:blip>
          <a:stretch>
            <a:fillRect/>
          </a:stretch>
        </p:blipFill>
        <p:spPr>
          <a:xfrm>
            <a:off x="1611700" y="1822497"/>
            <a:ext cx="6993976" cy="3169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2.5 Greengrass Usage Example</a:t>
            </a:r>
            <a:endParaRPr/>
          </a:p>
          <a:p>
            <a:pPr marL="0" lvl="0" indent="0" algn="l" rtl="0">
              <a:spcBef>
                <a:spcPts val="0"/>
              </a:spcBef>
              <a:spcAft>
                <a:spcPts val="0"/>
              </a:spcAft>
              <a:buNone/>
            </a:pPr>
            <a:endParaRPr/>
          </a:p>
        </p:txBody>
      </p:sp>
      <p:sp>
        <p:nvSpPr>
          <p:cNvPr id="333" name="Google Shape;333;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295275" algn="l" rtl="0">
              <a:spcBef>
                <a:spcPts val="1100"/>
              </a:spcBef>
              <a:spcAft>
                <a:spcPts val="0"/>
              </a:spcAft>
              <a:buClr>
                <a:srgbClr val="333333"/>
              </a:buClr>
              <a:buSzPts val="1050"/>
              <a:buAutoNum type="arabicPeriod"/>
            </a:pPr>
            <a:r>
              <a:rPr lang="en" sz="1050" dirty="0">
                <a:solidFill>
                  <a:srgbClr val="333333"/>
                </a:solidFill>
              </a:rPr>
              <a:t>CCTV cameras placed around infrastructural settings</a:t>
            </a:r>
            <a:endParaRPr sz="1050" dirty="0">
              <a:solidFill>
                <a:srgbClr val="333333"/>
              </a:solidFill>
            </a:endParaRPr>
          </a:p>
          <a:p>
            <a:pPr marL="457200" lvl="0" indent="-295275" algn="l" rtl="0">
              <a:spcBef>
                <a:spcPts val="0"/>
              </a:spcBef>
              <a:spcAft>
                <a:spcPts val="0"/>
              </a:spcAft>
              <a:buClr>
                <a:srgbClr val="333333"/>
              </a:buClr>
              <a:buSzPts val="1050"/>
              <a:buAutoNum type="arabicPeriod"/>
            </a:pPr>
            <a:r>
              <a:rPr lang="en" sz="1050" dirty="0">
                <a:solidFill>
                  <a:srgbClr val="333333"/>
                </a:solidFill>
              </a:rPr>
              <a:t>Edge gateway to analyze, report on, and alert operators about unexpected inputs, increasing industrial safety at the edge.</a:t>
            </a:r>
            <a:endParaRPr sz="1050" dirty="0">
              <a:solidFill>
                <a:srgbClr val="333333"/>
              </a:solidFill>
            </a:endParaRPr>
          </a:p>
          <a:p>
            <a:pPr marL="0" lvl="0" indent="0" algn="l" rtl="0">
              <a:spcBef>
                <a:spcPts val="1100"/>
              </a:spcBef>
              <a:spcAft>
                <a:spcPts val="0"/>
              </a:spcAft>
              <a:buNone/>
            </a:pPr>
            <a:endParaRPr sz="1050" dirty="0">
              <a:solidFill>
                <a:srgbClr val="333333"/>
              </a:solidFill>
            </a:endParaRPr>
          </a:p>
          <a:p>
            <a:pPr marL="0" lvl="0" indent="0" algn="l" rtl="0">
              <a:lnSpc>
                <a:spcPct val="100000"/>
              </a:lnSpc>
              <a:spcBef>
                <a:spcPts val="1100"/>
              </a:spcBef>
              <a:spcAft>
                <a:spcPts val="0"/>
              </a:spcAft>
              <a:buNone/>
            </a:pPr>
            <a:r>
              <a:rPr lang="en" sz="1050" dirty="0">
                <a:solidFill>
                  <a:srgbClr val="333333"/>
                </a:solidFill>
              </a:rPr>
              <a:t>Dropbear:  image capture, object detection</a:t>
            </a:r>
            <a:endParaRPr sz="1050" dirty="0">
              <a:solidFill>
                <a:srgbClr val="333333"/>
              </a:solidFill>
            </a:endParaRPr>
          </a:p>
          <a:p>
            <a:pPr marL="0" lvl="0" indent="0" algn="l" rtl="0">
              <a:lnSpc>
                <a:spcPct val="100000"/>
              </a:lnSpc>
              <a:spcBef>
                <a:spcPts val="1100"/>
              </a:spcBef>
              <a:spcAft>
                <a:spcPts val="0"/>
              </a:spcAft>
              <a:buNone/>
            </a:pPr>
            <a:r>
              <a:rPr lang="en" sz="1050" dirty="0">
                <a:solidFill>
                  <a:srgbClr val="333333"/>
                </a:solidFill>
              </a:rPr>
              <a:t>tracking, and depth analysis of streams</a:t>
            </a:r>
            <a:endParaRPr sz="1050" dirty="0">
              <a:solidFill>
                <a:srgbClr val="333333"/>
              </a:solidFill>
            </a:endParaRPr>
          </a:p>
          <a:p>
            <a:pPr marL="0" lvl="0" indent="0" algn="l" rtl="0">
              <a:lnSpc>
                <a:spcPct val="100000"/>
              </a:lnSpc>
              <a:spcBef>
                <a:spcPts val="1100"/>
              </a:spcBef>
              <a:spcAft>
                <a:spcPts val="0"/>
              </a:spcAft>
              <a:buNone/>
            </a:pPr>
            <a:endParaRPr sz="1050" dirty="0">
              <a:solidFill>
                <a:srgbClr val="333333"/>
              </a:solidFill>
            </a:endParaRPr>
          </a:p>
          <a:p>
            <a:pPr marL="0" lvl="0" indent="0" algn="l" rtl="0">
              <a:lnSpc>
                <a:spcPct val="100000"/>
              </a:lnSpc>
              <a:spcBef>
                <a:spcPts val="1100"/>
              </a:spcBef>
              <a:spcAft>
                <a:spcPts val="0"/>
              </a:spcAft>
              <a:buNone/>
            </a:pPr>
            <a:r>
              <a:rPr lang="en" sz="1050" dirty="0">
                <a:solidFill>
                  <a:srgbClr val="333333"/>
                </a:solidFill>
              </a:rPr>
              <a:t>use IoT SDK to comm. with Greengrass. </a:t>
            </a:r>
            <a:endParaRPr sz="1050" dirty="0">
              <a:solidFill>
                <a:srgbClr val="333333"/>
              </a:solidFill>
            </a:endParaRPr>
          </a:p>
          <a:p>
            <a:pPr marL="0" lvl="0" indent="0" algn="l" rtl="0">
              <a:lnSpc>
                <a:spcPct val="100000"/>
              </a:lnSpc>
              <a:spcBef>
                <a:spcPts val="1100"/>
              </a:spcBef>
              <a:spcAft>
                <a:spcPts val="0"/>
              </a:spcAft>
              <a:buNone/>
            </a:pPr>
            <a:r>
              <a:rPr lang="en" sz="1050" dirty="0">
                <a:solidFill>
                  <a:srgbClr val="333333"/>
                </a:solidFill>
              </a:rPr>
              <a:t>Use AWS SDK to transfer image to S3.</a:t>
            </a:r>
            <a:endParaRPr sz="1050" dirty="0">
              <a:solidFill>
                <a:srgbClr val="333333"/>
              </a:solidFill>
            </a:endParaRPr>
          </a:p>
          <a:p>
            <a:pPr marL="0" lvl="0" indent="0" algn="l" rtl="0">
              <a:spcBef>
                <a:spcPts val="1100"/>
              </a:spcBef>
              <a:spcAft>
                <a:spcPts val="1200"/>
              </a:spcAft>
              <a:buNone/>
            </a:pPr>
            <a:endParaRPr dirty="0"/>
          </a:p>
        </p:txBody>
      </p:sp>
      <p:pic>
        <p:nvPicPr>
          <p:cNvPr id="334" name="Google Shape;334;p53"/>
          <p:cNvPicPr preferRelativeResize="0"/>
          <p:nvPr/>
        </p:nvPicPr>
        <p:blipFill rotWithShape="1">
          <a:blip r:embed="rId3">
            <a:alphaModFix/>
          </a:blip>
          <a:srcRect r="2534"/>
          <a:stretch/>
        </p:blipFill>
        <p:spPr>
          <a:xfrm>
            <a:off x="3024400" y="1782375"/>
            <a:ext cx="6119600" cy="3321325"/>
          </a:xfrm>
          <a:prstGeom prst="rect">
            <a:avLst/>
          </a:prstGeom>
          <a:noFill/>
          <a:ln>
            <a:noFill/>
          </a:ln>
        </p:spPr>
      </p:pic>
      <p:sp>
        <p:nvSpPr>
          <p:cNvPr id="335" name="Google Shape;335;p53"/>
          <p:cNvSpPr txBox="1"/>
          <p:nvPr/>
        </p:nvSpPr>
        <p:spPr>
          <a:xfrm>
            <a:off x="0" y="4057000"/>
            <a:ext cx="3000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https://aws.amazon.com/blogs/iot/improving-industrial-safety-with-video-analytics-aws-iot-core-and-aws-iot-greengrass/</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2.5 Greengrass</a:t>
            </a:r>
            <a:endParaRPr/>
          </a:p>
          <a:p>
            <a:pPr marL="0" lvl="0" indent="0" algn="l" rtl="0">
              <a:spcBef>
                <a:spcPts val="0"/>
              </a:spcBef>
              <a:spcAft>
                <a:spcPts val="0"/>
              </a:spcAft>
              <a:buNone/>
            </a:pPr>
            <a:endParaRPr/>
          </a:p>
        </p:txBody>
      </p:sp>
      <p:sp>
        <p:nvSpPr>
          <p:cNvPr id="341" name="Google Shape;341;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100"/>
              </a:spcBef>
              <a:spcAft>
                <a:spcPts val="0"/>
              </a:spcAft>
              <a:buNone/>
            </a:pPr>
            <a:r>
              <a:rPr lang="en" sz="1350">
                <a:solidFill>
                  <a:srgbClr val="333333"/>
                </a:solidFill>
              </a:rPr>
              <a:t>Bigmate initially developed the platform on standalone NVIDIA Jetson TX-2 Edge Gateways, but they quickly realized that this approach would be difficult to manage at scale across multiple facilities, edge gateways, and cameras. To enable easier scaling, they built their platform management functionality using AWS Lambda functions running locally inside AWS IoT Greengrass. This enabled the following benefits: </a:t>
            </a:r>
            <a:endParaRPr sz="1350">
              <a:solidFill>
                <a:srgbClr val="333333"/>
              </a:solidFill>
            </a:endParaRPr>
          </a:p>
          <a:p>
            <a:pPr marL="457200" lvl="0" indent="-314325" algn="l" rtl="0">
              <a:spcBef>
                <a:spcPts val="1100"/>
              </a:spcBef>
              <a:spcAft>
                <a:spcPts val="0"/>
              </a:spcAft>
              <a:buClr>
                <a:srgbClr val="333333"/>
              </a:buClr>
              <a:buSzPts val="1350"/>
              <a:buChar char="-"/>
            </a:pPr>
            <a:r>
              <a:rPr lang="en" sz="1350">
                <a:solidFill>
                  <a:srgbClr val="333333"/>
                </a:solidFill>
              </a:rPr>
              <a:t>Unattended deployment of software and configurations across many environments, without the need for a developer to work onsite.</a:t>
            </a:r>
            <a:endParaRPr sz="1350">
              <a:solidFill>
                <a:srgbClr val="333333"/>
              </a:solidFill>
            </a:endParaRPr>
          </a:p>
          <a:p>
            <a:pPr marL="457200" lvl="0" indent="-314325" algn="l" rtl="0">
              <a:spcBef>
                <a:spcPts val="0"/>
              </a:spcBef>
              <a:spcAft>
                <a:spcPts val="0"/>
              </a:spcAft>
              <a:buClr>
                <a:srgbClr val="333333"/>
              </a:buClr>
              <a:buSzPts val="1350"/>
              <a:buChar char="-"/>
            </a:pPr>
            <a:r>
              <a:rPr lang="en" sz="1350">
                <a:solidFill>
                  <a:srgbClr val="333333"/>
                </a:solidFill>
              </a:rPr>
              <a:t>Direct from-the-edge integration with AWS services such as Amazon S3 to collect image samples and improve image classification model training. </a:t>
            </a:r>
            <a:endParaRPr sz="1350">
              <a:solidFill>
                <a:srgbClr val="333333"/>
              </a:solidFill>
            </a:endParaRPr>
          </a:p>
          <a:p>
            <a:pPr marL="457200" lvl="0" indent="-314325" algn="l" rtl="0">
              <a:spcBef>
                <a:spcPts val="0"/>
              </a:spcBef>
              <a:spcAft>
                <a:spcPts val="0"/>
              </a:spcAft>
              <a:buClr>
                <a:srgbClr val="333333"/>
              </a:buClr>
              <a:buSzPts val="1350"/>
              <a:buChar char="-"/>
            </a:pPr>
            <a:r>
              <a:rPr lang="en" sz="1350">
                <a:solidFill>
                  <a:srgbClr val="333333"/>
                </a:solidFill>
              </a:rPr>
              <a:t>The use of Amazon SageMaker to expedite improvement and deployment of AI models to the edge, which also expands the captured scenarios that populate the object detection library.</a:t>
            </a:r>
            <a:endParaRPr sz="1350">
              <a:solidFill>
                <a:srgbClr val="333333"/>
              </a:solidFill>
            </a:endParaRPr>
          </a:p>
          <a:p>
            <a:pPr marL="0" lvl="0" indent="0" algn="l" rtl="0">
              <a:spcBef>
                <a:spcPts val="1100"/>
              </a:spcBef>
              <a:spcAft>
                <a:spcPts val="1100"/>
              </a:spcAft>
              <a:buNone/>
            </a:pPr>
            <a:r>
              <a:rPr lang="en" sz="1350">
                <a:solidFill>
                  <a:srgbClr val="333333"/>
                </a:solidFill>
              </a:rPr>
              <a:t>Why choosing AWS? [mature programming framework, toolchain for everything]</a:t>
            </a:r>
            <a:endParaRPr sz="1050">
              <a:solidFill>
                <a:srgbClr val="333333"/>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Comparison of all AWS product related to edge computing</a:t>
            </a:r>
            <a:endParaRPr/>
          </a:p>
        </p:txBody>
      </p:sp>
      <p:sp>
        <p:nvSpPr>
          <p:cNvPr id="347" name="Google Shape;347;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r>
              <a:rPr lang="en"/>
              <a:t> </a:t>
            </a:r>
            <a:endParaRPr/>
          </a:p>
        </p:txBody>
      </p:sp>
      <p:graphicFrame>
        <p:nvGraphicFramePr>
          <p:cNvPr id="348" name="Google Shape;348;p55"/>
          <p:cNvGraphicFramePr/>
          <p:nvPr/>
        </p:nvGraphicFramePr>
        <p:xfrm>
          <a:off x="1309800" y="1169750"/>
          <a:ext cx="7522500" cy="2803990"/>
        </p:xfrm>
        <a:graphic>
          <a:graphicData uri="http://schemas.openxmlformats.org/drawingml/2006/table">
            <a:tbl>
              <a:tblPr>
                <a:noFill/>
                <a:tableStyleId>{D5CCA6B6-6E30-42E1-93FC-C427EDAC1F2A}</a:tableStyleId>
              </a:tblPr>
              <a:tblGrid>
                <a:gridCol w="1253750">
                  <a:extLst>
                    <a:ext uri="{9D8B030D-6E8A-4147-A177-3AD203B41FA5}">
                      <a16:colId xmlns:a16="http://schemas.microsoft.com/office/drawing/2014/main" val="20000"/>
                    </a:ext>
                  </a:extLst>
                </a:gridCol>
                <a:gridCol w="1253750">
                  <a:extLst>
                    <a:ext uri="{9D8B030D-6E8A-4147-A177-3AD203B41FA5}">
                      <a16:colId xmlns:a16="http://schemas.microsoft.com/office/drawing/2014/main" val="20001"/>
                    </a:ext>
                  </a:extLst>
                </a:gridCol>
                <a:gridCol w="1253750">
                  <a:extLst>
                    <a:ext uri="{9D8B030D-6E8A-4147-A177-3AD203B41FA5}">
                      <a16:colId xmlns:a16="http://schemas.microsoft.com/office/drawing/2014/main" val="20002"/>
                    </a:ext>
                  </a:extLst>
                </a:gridCol>
                <a:gridCol w="1253750">
                  <a:extLst>
                    <a:ext uri="{9D8B030D-6E8A-4147-A177-3AD203B41FA5}">
                      <a16:colId xmlns:a16="http://schemas.microsoft.com/office/drawing/2014/main" val="20003"/>
                    </a:ext>
                  </a:extLst>
                </a:gridCol>
                <a:gridCol w="1253750">
                  <a:extLst>
                    <a:ext uri="{9D8B030D-6E8A-4147-A177-3AD203B41FA5}">
                      <a16:colId xmlns:a16="http://schemas.microsoft.com/office/drawing/2014/main" val="20004"/>
                    </a:ext>
                  </a:extLst>
                </a:gridCol>
                <a:gridCol w="1253750">
                  <a:extLst>
                    <a:ext uri="{9D8B030D-6E8A-4147-A177-3AD203B41FA5}">
                      <a16:colId xmlns:a16="http://schemas.microsoft.com/office/drawing/2014/main" val="20005"/>
                    </a:ext>
                  </a:extLst>
                </a:gridCol>
              </a:tblGrid>
              <a:tr h="3962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a:t>CloudFront</a:t>
                      </a:r>
                      <a:endParaRPr/>
                    </a:p>
                  </a:txBody>
                  <a:tcPr marL="91425" marR="91425" marT="91425" marB="91425"/>
                </a:tc>
                <a:tc>
                  <a:txBody>
                    <a:bodyPr/>
                    <a:lstStyle/>
                    <a:p>
                      <a:pPr marL="0" lvl="0" indent="0" algn="l" rtl="0">
                        <a:spcBef>
                          <a:spcPts val="0"/>
                        </a:spcBef>
                        <a:spcAft>
                          <a:spcPts val="0"/>
                        </a:spcAft>
                        <a:buNone/>
                      </a:pPr>
                      <a:r>
                        <a:rPr lang="en"/>
                        <a:t>Snowball</a:t>
                      </a:r>
                      <a:endParaRPr/>
                    </a:p>
                  </a:txBody>
                  <a:tcPr marL="91425" marR="91425" marT="91425" marB="91425"/>
                </a:tc>
                <a:tc>
                  <a:txBody>
                    <a:bodyPr/>
                    <a:lstStyle/>
                    <a:p>
                      <a:pPr marL="0" lvl="0" indent="0" algn="l" rtl="0">
                        <a:spcBef>
                          <a:spcPts val="0"/>
                        </a:spcBef>
                        <a:spcAft>
                          <a:spcPts val="0"/>
                        </a:spcAft>
                        <a:buNone/>
                      </a:pPr>
                      <a:r>
                        <a:rPr lang="en"/>
                        <a:t>Outpost</a:t>
                      </a:r>
                      <a:endParaRPr/>
                    </a:p>
                  </a:txBody>
                  <a:tcPr marL="91425" marR="91425" marT="91425" marB="91425"/>
                </a:tc>
                <a:tc>
                  <a:txBody>
                    <a:bodyPr/>
                    <a:lstStyle/>
                    <a:p>
                      <a:pPr marL="0" lvl="0" indent="0" algn="l" rtl="0">
                        <a:spcBef>
                          <a:spcPts val="0"/>
                        </a:spcBef>
                        <a:spcAft>
                          <a:spcPts val="0"/>
                        </a:spcAft>
                        <a:buNone/>
                      </a:pPr>
                      <a:r>
                        <a:rPr lang="en"/>
                        <a:t>Wavelength</a:t>
                      </a:r>
                      <a:endParaRPr/>
                    </a:p>
                  </a:txBody>
                  <a:tcPr marL="91425" marR="91425" marT="91425" marB="91425"/>
                </a:tc>
                <a:tc>
                  <a:txBody>
                    <a:bodyPr/>
                    <a:lstStyle/>
                    <a:p>
                      <a:pPr marL="0" lvl="0" indent="0" algn="l" rtl="0">
                        <a:spcBef>
                          <a:spcPts val="0"/>
                        </a:spcBef>
                        <a:spcAft>
                          <a:spcPts val="0"/>
                        </a:spcAft>
                        <a:buNone/>
                      </a:pPr>
                      <a:r>
                        <a:rPr lang="en"/>
                        <a:t>Greengrass</a:t>
                      </a:r>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Key feature</a:t>
                      </a:r>
                      <a:endParaRPr/>
                    </a:p>
                  </a:txBody>
                  <a:tcPr marL="91425" marR="91425" marT="91425" marB="91425"/>
                </a:tc>
                <a:tc>
                  <a:txBody>
                    <a:bodyPr/>
                    <a:lstStyle/>
                    <a:p>
                      <a:pPr marL="0" lvl="0" indent="0" algn="l" rtl="0">
                        <a:spcBef>
                          <a:spcPts val="0"/>
                        </a:spcBef>
                        <a:spcAft>
                          <a:spcPts val="0"/>
                        </a:spcAft>
                        <a:buNone/>
                      </a:pPr>
                      <a:r>
                        <a:rPr lang="en"/>
                        <a:t>web</a:t>
                      </a:r>
                      <a:endParaRPr/>
                    </a:p>
                  </a:txBody>
                  <a:tcPr marL="91425" marR="91425" marT="91425" marB="91425"/>
                </a:tc>
                <a:tc>
                  <a:txBody>
                    <a:bodyPr/>
                    <a:lstStyle/>
                    <a:p>
                      <a:pPr marL="0" lvl="0" indent="0" algn="l" rtl="0">
                        <a:spcBef>
                          <a:spcPts val="0"/>
                        </a:spcBef>
                        <a:spcAft>
                          <a:spcPts val="0"/>
                        </a:spcAft>
                        <a:buNone/>
                      </a:pPr>
                      <a:r>
                        <a:rPr lang="en"/>
                        <a:t>storage</a:t>
                      </a:r>
                      <a:endParaRPr/>
                    </a:p>
                  </a:txBody>
                  <a:tcPr marL="91425" marR="91425" marT="91425" marB="91425"/>
                </a:tc>
                <a:tc>
                  <a:txBody>
                    <a:bodyPr/>
                    <a:lstStyle/>
                    <a:p>
                      <a:pPr marL="0" lvl="0" indent="0" algn="l" rtl="0">
                        <a:spcBef>
                          <a:spcPts val="0"/>
                        </a:spcBef>
                        <a:spcAft>
                          <a:spcPts val="0"/>
                        </a:spcAft>
                        <a:buNone/>
                      </a:pPr>
                      <a:r>
                        <a:rPr lang="en"/>
                        <a:t>computing</a:t>
                      </a:r>
                      <a:endParaRPr/>
                    </a:p>
                  </a:txBody>
                  <a:tcPr marL="91425" marR="91425" marT="91425" marB="91425"/>
                </a:tc>
                <a:tc>
                  <a:txBody>
                    <a:bodyPr/>
                    <a:lstStyle/>
                    <a:p>
                      <a:pPr marL="0" lvl="0" indent="0" algn="l" rtl="0">
                        <a:spcBef>
                          <a:spcPts val="0"/>
                        </a:spcBef>
                        <a:spcAft>
                          <a:spcPts val="0"/>
                        </a:spcAft>
                        <a:buNone/>
                      </a:pPr>
                      <a:r>
                        <a:rPr lang="en"/>
                        <a:t>5G network</a:t>
                      </a:r>
                      <a:endParaRPr/>
                    </a:p>
                  </a:txBody>
                  <a:tcPr marL="91425" marR="91425" marT="91425" marB="91425"/>
                </a:tc>
                <a:tc>
                  <a:txBody>
                    <a:bodyPr/>
                    <a:lstStyle/>
                    <a:p>
                      <a:pPr marL="0" lvl="0" indent="0" algn="l" rtl="0">
                        <a:spcBef>
                          <a:spcPts val="0"/>
                        </a:spcBef>
                        <a:spcAft>
                          <a:spcPts val="0"/>
                        </a:spcAft>
                        <a:buNone/>
                      </a:pPr>
                      <a:r>
                        <a:rPr lang="en"/>
                        <a:t>IoT</a:t>
                      </a:r>
                      <a:endParaRPr/>
                    </a:p>
                  </a:txBody>
                  <a:tcPr marL="91425" marR="91425" marT="91425" marB="91425"/>
                </a:tc>
                <a:extLst>
                  <a:ext uri="{0D108BD9-81ED-4DB2-BD59-A6C34878D82A}">
                    <a16:rowId xmlns:a16="http://schemas.microsoft.com/office/drawing/2014/main" val="10001"/>
                  </a:ext>
                </a:extLst>
              </a:tr>
              <a:tr h="609575">
                <a:tc>
                  <a:txBody>
                    <a:bodyPr/>
                    <a:lstStyle/>
                    <a:p>
                      <a:pPr marL="0" lvl="0" indent="0" algn="l" rtl="0">
                        <a:spcBef>
                          <a:spcPts val="0"/>
                        </a:spcBef>
                        <a:spcAft>
                          <a:spcPts val="0"/>
                        </a:spcAft>
                        <a:buNone/>
                      </a:pPr>
                      <a:r>
                        <a:rPr lang="en"/>
                        <a:t>what?</a:t>
                      </a:r>
                      <a:endParaRPr/>
                    </a:p>
                  </a:txBody>
                  <a:tcPr marL="91425" marR="91425" marT="91425" marB="91425"/>
                </a:tc>
                <a:tc>
                  <a:txBody>
                    <a:bodyPr/>
                    <a:lstStyle/>
                    <a:p>
                      <a:pPr marL="0" lvl="0" indent="0" algn="l" rtl="0">
                        <a:spcBef>
                          <a:spcPts val="0"/>
                        </a:spcBef>
                        <a:spcAft>
                          <a:spcPts val="0"/>
                        </a:spcAft>
                        <a:buNone/>
                      </a:pPr>
                      <a:r>
                        <a:rPr lang="en"/>
                        <a:t>AWS infras.</a:t>
                      </a:r>
                      <a:endParaRPr/>
                    </a:p>
                  </a:txBody>
                  <a:tcPr marL="91425" marR="91425" marT="91425" marB="91425"/>
                </a:tc>
                <a:tc>
                  <a:txBody>
                    <a:bodyPr/>
                    <a:lstStyle/>
                    <a:p>
                      <a:pPr marL="0" lvl="0" indent="0" algn="l" rtl="0">
                        <a:spcBef>
                          <a:spcPts val="0"/>
                        </a:spcBef>
                        <a:spcAft>
                          <a:spcPts val="0"/>
                        </a:spcAft>
                        <a:buNone/>
                      </a:pPr>
                      <a:r>
                        <a:rPr lang="en"/>
                        <a:t>Dedicated Device</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dk1"/>
                          </a:solidFill>
                        </a:rPr>
                        <a:t>Dedicated Device</a:t>
                      </a:r>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a:solidFill>
                            <a:schemeClr val="dk1"/>
                          </a:solidFill>
                        </a:rPr>
                        <a:t>AWS infras.</a:t>
                      </a:r>
                      <a:endParaRPr/>
                    </a:p>
                  </a:txBody>
                  <a:tcPr marL="91425" marR="91425" marT="91425" marB="91425"/>
                </a:tc>
                <a:tc>
                  <a:txBody>
                    <a:bodyPr/>
                    <a:lstStyle/>
                    <a:p>
                      <a:pPr marL="0" lvl="0" indent="0" algn="l" rtl="0">
                        <a:spcBef>
                          <a:spcPts val="0"/>
                        </a:spcBef>
                        <a:spcAft>
                          <a:spcPts val="0"/>
                        </a:spcAft>
                        <a:buNone/>
                      </a:pPr>
                      <a:r>
                        <a:rPr lang="en"/>
                        <a:t>Your own IoT devices</a:t>
                      </a:r>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a:t>share?</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tc>
                  <a:txBody>
                    <a:bodyPr/>
                    <a:lstStyle/>
                    <a:p>
                      <a:pPr marL="0" lvl="0" indent="0" algn="l" rtl="0">
                        <a:spcBef>
                          <a:spcPts val="0"/>
                        </a:spcBef>
                        <a:spcAft>
                          <a:spcPts val="0"/>
                        </a:spcAft>
                        <a:buNone/>
                      </a:pPr>
                      <a:r>
                        <a:rPr lang="en"/>
                        <a:t>No</a:t>
                      </a:r>
                      <a:endParaRPr/>
                    </a:p>
                  </a:txBody>
                  <a:tcPr marL="91425" marR="91425" marT="91425" marB="91425"/>
                </a:tc>
                <a:tc>
                  <a:txBody>
                    <a:bodyPr/>
                    <a:lstStyle/>
                    <a:p>
                      <a:pPr marL="0" lvl="0" indent="0" algn="l" rtl="0">
                        <a:spcBef>
                          <a:spcPts val="0"/>
                        </a:spcBef>
                        <a:spcAft>
                          <a:spcPts val="0"/>
                        </a:spcAft>
                        <a:buNone/>
                      </a:pPr>
                      <a:r>
                        <a:rPr lang="en"/>
                        <a:t>No</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tc>
                  <a:txBody>
                    <a:bodyPr/>
                    <a:lstStyle/>
                    <a:p>
                      <a:pPr marL="0" lvl="0" indent="0" algn="l" rtl="0">
                        <a:spcBef>
                          <a:spcPts val="0"/>
                        </a:spcBef>
                        <a:spcAft>
                          <a:spcPts val="0"/>
                        </a:spcAft>
                        <a:buNone/>
                      </a:pPr>
                      <a:r>
                        <a:rPr lang="en"/>
                        <a:t>No</a:t>
                      </a:r>
                      <a:endParaRPr/>
                    </a:p>
                  </a:txBody>
                  <a:tcPr marL="91425" marR="91425" marT="91425" marB="91425"/>
                </a:tc>
                <a:extLst>
                  <a:ext uri="{0D108BD9-81ED-4DB2-BD59-A6C34878D82A}">
                    <a16:rowId xmlns:a16="http://schemas.microsoft.com/office/drawing/2014/main" val="10003"/>
                  </a:ext>
                </a:extLst>
              </a:tr>
              <a:tr h="396200">
                <a:tc>
                  <a:txBody>
                    <a:bodyPr/>
                    <a:lstStyle/>
                    <a:p>
                      <a:pPr marL="0" lvl="0" indent="0" algn="l" rtl="0">
                        <a:spcBef>
                          <a:spcPts val="0"/>
                        </a:spcBef>
                        <a:spcAft>
                          <a:spcPts val="0"/>
                        </a:spcAft>
                        <a:buNone/>
                      </a:pPr>
                      <a:r>
                        <a:rPr lang="en"/>
                        <a:t>Client?</a:t>
                      </a:r>
                      <a:endParaRPr/>
                    </a:p>
                  </a:txBody>
                  <a:tcPr marL="91425" marR="91425" marT="91425" marB="91425"/>
                </a:tc>
                <a:tc>
                  <a:txBody>
                    <a:bodyPr/>
                    <a:lstStyle/>
                    <a:p>
                      <a:pPr marL="0" lvl="0" indent="0" algn="l" rtl="0">
                        <a:spcBef>
                          <a:spcPts val="0"/>
                        </a:spcBef>
                        <a:spcAft>
                          <a:spcPts val="0"/>
                        </a:spcAft>
                        <a:buNone/>
                      </a:pPr>
                      <a:r>
                        <a:rPr lang="en"/>
                        <a:t>User at edge</a:t>
                      </a:r>
                      <a:endParaRPr/>
                    </a:p>
                  </a:txBody>
                  <a:tcPr marL="91425" marR="91425" marT="91425" marB="91425"/>
                </a:tc>
                <a:tc>
                  <a:txBody>
                    <a:bodyPr/>
                    <a:lstStyle/>
                    <a:p>
                      <a:pPr marL="0" lvl="0" indent="0" algn="l" rtl="0">
                        <a:spcBef>
                          <a:spcPts val="0"/>
                        </a:spcBef>
                        <a:spcAft>
                          <a:spcPts val="0"/>
                        </a:spcAft>
                        <a:buNone/>
                      </a:pPr>
                      <a:r>
                        <a:rPr lang="en"/>
                        <a:t>Cloud user</a:t>
                      </a:r>
                      <a:endParaRPr/>
                    </a:p>
                  </a:txBody>
                  <a:tcPr marL="91425" marR="91425" marT="91425" marB="91425"/>
                </a:tc>
                <a:tc>
                  <a:txBody>
                    <a:bodyPr/>
                    <a:lstStyle/>
                    <a:p>
                      <a:pPr marL="0" lvl="0" indent="0" algn="l" rtl="0">
                        <a:spcBef>
                          <a:spcPts val="0"/>
                        </a:spcBef>
                        <a:spcAft>
                          <a:spcPts val="0"/>
                        </a:spcAft>
                        <a:buNone/>
                      </a:pPr>
                      <a:r>
                        <a:rPr lang="en"/>
                        <a:t>User at edge</a:t>
                      </a:r>
                      <a:endParaRPr/>
                    </a:p>
                  </a:txBody>
                  <a:tcPr marL="91425" marR="91425" marT="91425" marB="91425"/>
                </a:tc>
                <a:tc>
                  <a:txBody>
                    <a:bodyPr/>
                    <a:lstStyle/>
                    <a:p>
                      <a:pPr marL="0" lvl="0" indent="0" algn="l" rtl="0">
                        <a:spcBef>
                          <a:spcPts val="0"/>
                        </a:spcBef>
                        <a:spcAft>
                          <a:spcPts val="0"/>
                        </a:spcAft>
                        <a:buNone/>
                      </a:pPr>
                      <a:r>
                        <a:rPr lang="en"/>
                        <a:t>User at edge</a:t>
                      </a:r>
                      <a:endParaRPr/>
                    </a:p>
                  </a:txBody>
                  <a:tcPr marL="91425" marR="91425" marT="91425" marB="91425"/>
                </a:tc>
                <a:tc>
                  <a:txBody>
                    <a:bodyPr/>
                    <a:lstStyle/>
                    <a:p>
                      <a:pPr marL="0" lvl="0" indent="0" algn="l" rtl="0">
                        <a:spcBef>
                          <a:spcPts val="0"/>
                        </a:spcBef>
                        <a:spcAft>
                          <a:spcPts val="0"/>
                        </a:spcAft>
                        <a:buNone/>
                      </a:pPr>
                      <a:r>
                        <a:rPr lang="en"/>
                        <a:t>both</a:t>
                      </a:r>
                      <a:endParaRPr/>
                    </a:p>
                  </a:txBody>
                  <a:tcPr marL="91425" marR="91425" marT="91425" marB="91425"/>
                </a:tc>
                <a:extLst>
                  <a:ext uri="{0D108BD9-81ED-4DB2-BD59-A6C34878D82A}">
                    <a16:rowId xmlns:a16="http://schemas.microsoft.com/office/drawing/2014/main" val="10004"/>
                  </a:ext>
                </a:extLst>
              </a:tr>
              <a:tr h="609575">
                <a:tc>
                  <a:txBody>
                    <a:bodyPr/>
                    <a:lstStyle/>
                    <a:p>
                      <a:pPr marL="0" lvl="0" indent="0" algn="l" rtl="0">
                        <a:spcBef>
                          <a:spcPts val="0"/>
                        </a:spcBef>
                        <a:spcAft>
                          <a:spcPts val="0"/>
                        </a:spcAft>
                        <a:buNone/>
                      </a:pPr>
                      <a:r>
                        <a:rPr lang="en"/>
                        <a:t>Work with cloud?</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tc>
                  <a:txBody>
                    <a:bodyPr/>
                    <a:lstStyle/>
                    <a:p>
                      <a:pPr marL="0" lvl="0" indent="0" algn="l" rtl="0">
                        <a:spcBef>
                          <a:spcPts val="0"/>
                        </a:spcBef>
                        <a:spcAft>
                          <a:spcPts val="0"/>
                        </a:spcAft>
                        <a:buNone/>
                      </a:pPr>
                      <a:r>
                        <a:rPr lang="en"/>
                        <a:t>No</a:t>
                      </a:r>
                      <a:endParaRPr/>
                    </a:p>
                  </a:txBody>
                  <a:tcPr marL="91425" marR="91425" marT="91425" marB="91425"/>
                </a:tc>
                <a:tc>
                  <a:txBody>
                    <a:bodyPr/>
                    <a:lstStyle/>
                    <a:p>
                      <a:pPr marL="0" lvl="0" indent="0" algn="l" rtl="0">
                        <a:spcBef>
                          <a:spcPts val="0"/>
                        </a:spcBef>
                        <a:spcAft>
                          <a:spcPts val="0"/>
                        </a:spcAft>
                        <a:buNone/>
                      </a:pPr>
                      <a:r>
                        <a:rPr lang="en"/>
                        <a:t>Kind of</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tc>
                  <a:txBody>
                    <a:bodyPr/>
                    <a:lstStyle/>
                    <a:p>
                      <a:pPr marL="0" lvl="0" indent="0" algn="l" rtl="0">
                        <a:spcBef>
                          <a:spcPts val="0"/>
                        </a:spcBef>
                        <a:spcAft>
                          <a:spcPts val="0"/>
                        </a:spcAft>
                        <a:buNone/>
                      </a:pPr>
                      <a:r>
                        <a:rPr lang="en"/>
                        <a:t>Yes</a:t>
                      </a:r>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1920"/>
              <a:t>2. AWS’s Edge Computing Products</a:t>
            </a:r>
            <a:endParaRPr sz="1920"/>
          </a:p>
          <a:p>
            <a:pPr marL="0" lvl="0" indent="0" algn="l" rtl="0">
              <a:spcBef>
                <a:spcPts val="0"/>
              </a:spcBef>
              <a:spcAft>
                <a:spcPts val="0"/>
              </a:spcAft>
              <a:buSzPts val="990"/>
              <a:buNone/>
            </a:pPr>
            <a:endParaRPr sz="1920"/>
          </a:p>
        </p:txBody>
      </p:sp>
      <p:sp>
        <p:nvSpPr>
          <p:cNvPr id="354" name="Google Shape;354;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dirty="0"/>
              <a:t>Quiz: what AWS’s Edge Product should be used in the following usage scenario?</a:t>
            </a:r>
            <a:endParaRPr sz="1200" dirty="0"/>
          </a:p>
          <a:p>
            <a:pPr marL="457200" marR="0" lvl="0" indent="-304800" algn="l" rtl="0">
              <a:lnSpc>
                <a:spcPct val="115000"/>
              </a:lnSpc>
              <a:spcBef>
                <a:spcPts val="1200"/>
              </a:spcBef>
              <a:spcAft>
                <a:spcPts val="0"/>
              </a:spcAft>
              <a:buSzPts val="1200"/>
              <a:buAutoNum type="arabicPeriod"/>
            </a:pPr>
            <a:r>
              <a:rPr lang="en" sz="900" dirty="0">
                <a:solidFill>
                  <a:srgbClr val="4A4A4A"/>
                </a:solidFill>
                <a:highlight>
                  <a:srgbClr val="FFFFFF"/>
                </a:highlight>
              </a:rPr>
              <a:t>Active Migration and Transportation of Large data</a:t>
            </a:r>
            <a:endParaRPr sz="900" dirty="0">
              <a:solidFill>
                <a:srgbClr val="4A4A4A"/>
              </a:solidFill>
              <a:highlight>
                <a:srgbClr val="FFFFFF"/>
              </a:highlight>
            </a:endParaRPr>
          </a:p>
          <a:p>
            <a:pPr marL="457200" marR="0" lvl="0" indent="-304800" algn="l" rtl="0">
              <a:lnSpc>
                <a:spcPct val="115000"/>
              </a:lnSpc>
              <a:spcBef>
                <a:spcPts val="0"/>
              </a:spcBef>
              <a:spcAft>
                <a:spcPts val="0"/>
              </a:spcAft>
              <a:buSzPts val="1200"/>
              <a:buAutoNum type="arabicPeriod"/>
            </a:pPr>
            <a:r>
              <a:rPr lang="en" sz="900" dirty="0">
                <a:solidFill>
                  <a:srgbClr val="4A4A4A"/>
                </a:solidFill>
                <a:highlight>
                  <a:srgbClr val="FFFFFF"/>
                </a:highlight>
              </a:rPr>
              <a:t>Low-Latency sensitive Gaming applications</a:t>
            </a:r>
            <a:endParaRPr sz="900" dirty="0">
              <a:solidFill>
                <a:srgbClr val="4A4A4A"/>
              </a:solidFill>
              <a:highlight>
                <a:srgbClr val="FFFFFF"/>
              </a:highlight>
            </a:endParaRPr>
          </a:p>
          <a:p>
            <a:pPr marL="457200" marR="0" lvl="0" indent="-304800" algn="l" rtl="0">
              <a:lnSpc>
                <a:spcPct val="115000"/>
              </a:lnSpc>
              <a:spcBef>
                <a:spcPts val="0"/>
              </a:spcBef>
              <a:spcAft>
                <a:spcPts val="0"/>
              </a:spcAft>
              <a:buSzPts val="1200"/>
              <a:buAutoNum type="arabicPeriod"/>
            </a:pPr>
            <a:r>
              <a:rPr lang="en" sz="900" dirty="0">
                <a:solidFill>
                  <a:srgbClr val="4A4A4A"/>
                </a:solidFill>
                <a:highlight>
                  <a:srgbClr val="FFFFFF"/>
                </a:highlight>
              </a:rPr>
              <a:t>Smart Farm </a:t>
            </a:r>
            <a:endParaRPr sz="900" dirty="0">
              <a:solidFill>
                <a:srgbClr val="4A4A4A"/>
              </a:solidFill>
              <a:highlight>
                <a:srgbClr val="FFFFFF"/>
              </a:highlight>
            </a:endParaRPr>
          </a:p>
          <a:p>
            <a:pPr marL="457200" marR="0" lvl="0" indent="-304800" algn="l" rtl="0">
              <a:lnSpc>
                <a:spcPct val="115000"/>
              </a:lnSpc>
              <a:spcBef>
                <a:spcPts val="0"/>
              </a:spcBef>
              <a:spcAft>
                <a:spcPts val="0"/>
              </a:spcAft>
              <a:buSzPts val="1200"/>
              <a:buAutoNum type="arabicPeriod"/>
            </a:pPr>
            <a:r>
              <a:rPr lang="en" sz="900" dirty="0">
                <a:solidFill>
                  <a:srgbClr val="4A4A4A"/>
                </a:solidFill>
                <a:highlight>
                  <a:srgbClr val="FFFFFF"/>
                </a:highlight>
              </a:rPr>
              <a:t>Assembly line data analysis for Ford</a:t>
            </a:r>
            <a:endParaRPr sz="900" dirty="0">
              <a:solidFill>
                <a:srgbClr val="4A4A4A"/>
              </a:solidFill>
              <a:highlight>
                <a:srgbClr val="FFFFFF"/>
              </a:highlight>
            </a:endParaRPr>
          </a:p>
          <a:p>
            <a:pPr marL="457200" lvl="0" indent="-285750" algn="l" rtl="0">
              <a:spcBef>
                <a:spcPts val="0"/>
              </a:spcBef>
              <a:spcAft>
                <a:spcPts val="0"/>
              </a:spcAft>
              <a:buClr>
                <a:srgbClr val="4A4A4A"/>
              </a:buClr>
              <a:buSzPts val="900"/>
              <a:buAutoNum type="arabicPeriod"/>
            </a:pPr>
            <a:r>
              <a:rPr lang="en" sz="900" dirty="0">
                <a:solidFill>
                  <a:srgbClr val="4A4A4A"/>
                </a:solidFill>
                <a:highlight>
                  <a:srgbClr val="FFFFFF"/>
                </a:highlight>
              </a:rPr>
              <a:t>Spotify’s new service: happy birthday song personalized with your name</a:t>
            </a:r>
            <a:endParaRPr sz="900" dirty="0">
              <a:solidFill>
                <a:srgbClr val="4A4A4A"/>
              </a:solidFill>
              <a:highlight>
                <a:srgbClr val="FFFFFF"/>
              </a:highlight>
            </a:endParaRPr>
          </a:p>
        </p:txBody>
      </p:sp>
      <p:graphicFrame>
        <p:nvGraphicFramePr>
          <p:cNvPr id="355" name="Google Shape;355;p56"/>
          <p:cNvGraphicFramePr/>
          <p:nvPr/>
        </p:nvGraphicFramePr>
        <p:xfrm>
          <a:off x="1548200" y="2726310"/>
          <a:ext cx="7424250" cy="2377425"/>
        </p:xfrm>
        <a:graphic>
          <a:graphicData uri="http://schemas.openxmlformats.org/drawingml/2006/table">
            <a:tbl>
              <a:tblPr>
                <a:noFill/>
                <a:tableStyleId>{D5CCA6B6-6E30-42E1-93FC-C427EDAC1F2A}</a:tableStyleId>
              </a:tblPr>
              <a:tblGrid>
                <a:gridCol w="1237375">
                  <a:extLst>
                    <a:ext uri="{9D8B030D-6E8A-4147-A177-3AD203B41FA5}">
                      <a16:colId xmlns:a16="http://schemas.microsoft.com/office/drawing/2014/main" val="20000"/>
                    </a:ext>
                  </a:extLst>
                </a:gridCol>
                <a:gridCol w="1237375">
                  <a:extLst>
                    <a:ext uri="{9D8B030D-6E8A-4147-A177-3AD203B41FA5}">
                      <a16:colId xmlns:a16="http://schemas.microsoft.com/office/drawing/2014/main" val="20001"/>
                    </a:ext>
                  </a:extLst>
                </a:gridCol>
                <a:gridCol w="1237375">
                  <a:extLst>
                    <a:ext uri="{9D8B030D-6E8A-4147-A177-3AD203B41FA5}">
                      <a16:colId xmlns:a16="http://schemas.microsoft.com/office/drawing/2014/main" val="20002"/>
                    </a:ext>
                  </a:extLst>
                </a:gridCol>
                <a:gridCol w="1237375">
                  <a:extLst>
                    <a:ext uri="{9D8B030D-6E8A-4147-A177-3AD203B41FA5}">
                      <a16:colId xmlns:a16="http://schemas.microsoft.com/office/drawing/2014/main" val="20003"/>
                    </a:ext>
                  </a:extLst>
                </a:gridCol>
                <a:gridCol w="1237375">
                  <a:extLst>
                    <a:ext uri="{9D8B030D-6E8A-4147-A177-3AD203B41FA5}">
                      <a16:colId xmlns:a16="http://schemas.microsoft.com/office/drawing/2014/main" val="20004"/>
                    </a:ext>
                  </a:extLst>
                </a:gridCol>
                <a:gridCol w="1237375">
                  <a:extLst>
                    <a:ext uri="{9D8B030D-6E8A-4147-A177-3AD203B41FA5}">
                      <a16:colId xmlns:a16="http://schemas.microsoft.com/office/drawing/2014/main" val="20005"/>
                    </a:ext>
                  </a:extLst>
                </a:gridCol>
              </a:tblGrid>
              <a:tr h="321575">
                <a:tc>
                  <a:txBody>
                    <a:bodyPr/>
                    <a:lstStyle/>
                    <a:p>
                      <a:pPr marL="0" lvl="0" indent="0" algn="l" rtl="0">
                        <a:spcBef>
                          <a:spcPts val="0"/>
                        </a:spcBef>
                        <a:spcAft>
                          <a:spcPts val="0"/>
                        </a:spcAft>
                        <a:buNone/>
                      </a:pPr>
                      <a:endParaRPr sz="700"/>
                    </a:p>
                  </a:txBody>
                  <a:tcPr marL="91425" marR="91425" marT="91425" marB="91425"/>
                </a:tc>
                <a:tc>
                  <a:txBody>
                    <a:bodyPr/>
                    <a:lstStyle/>
                    <a:p>
                      <a:pPr marL="0" lvl="0" indent="0" algn="l" rtl="0">
                        <a:spcBef>
                          <a:spcPts val="0"/>
                        </a:spcBef>
                        <a:spcAft>
                          <a:spcPts val="0"/>
                        </a:spcAft>
                        <a:buNone/>
                      </a:pPr>
                      <a:r>
                        <a:rPr lang="en" sz="700"/>
                        <a:t>CloudFront</a:t>
                      </a:r>
                      <a:endParaRPr sz="700"/>
                    </a:p>
                  </a:txBody>
                  <a:tcPr marL="91425" marR="91425" marT="91425" marB="91425"/>
                </a:tc>
                <a:tc>
                  <a:txBody>
                    <a:bodyPr/>
                    <a:lstStyle/>
                    <a:p>
                      <a:pPr marL="0" lvl="0" indent="0" algn="l" rtl="0">
                        <a:spcBef>
                          <a:spcPts val="0"/>
                        </a:spcBef>
                        <a:spcAft>
                          <a:spcPts val="0"/>
                        </a:spcAft>
                        <a:buNone/>
                      </a:pPr>
                      <a:r>
                        <a:rPr lang="en" sz="700"/>
                        <a:t>Snowball</a:t>
                      </a:r>
                      <a:endParaRPr sz="700"/>
                    </a:p>
                  </a:txBody>
                  <a:tcPr marL="91425" marR="91425" marT="91425" marB="91425"/>
                </a:tc>
                <a:tc>
                  <a:txBody>
                    <a:bodyPr/>
                    <a:lstStyle/>
                    <a:p>
                      <a:pPr marL="0" lvl="0" indent="0" algn="l" rtl="0">
                        <a:spcBef>
                          <a:spcPts val="0"/>
                        </a:spcBef>
                        <a:spcAft>
                          <a:spcPts val="0"/>
                        </a:spcAft>
                        <a:buNone/>
                      </a:pPr>
                      <a:r>
                        <a:rPr lang="en" sz="700"/>
                        <a:t>Outpost</a:t>
                      </a:r>
                      <a:endParaRPr sz="700"/>
                    </a:p>
                  </a:txBody>
                  <a:tcPr marL="91425" marR="91425" marT="91425" marB="91425"/>
                </a:tc>
                <a:tc>
                  <a:txBody>
                    <a:bodyPr/>
                    <a:lstStyle/>
                    <a:p>
                      <a:pPr marL="0" lvl="0" indent="0" algn="l" rtl="0">
                        <a:spcBef>
                          <a:spcPts val="0"/>
                        </a:spcBef>
                        <a:spcAft>
                          <a:spcPts val="0"/>
                        </a:spcAft>
                        <a:buNone/>
                      </a:pPr>
                      <a:r>
                        <a:rPr lang="en" sz="700"/>
                        <a:t>Wavelength</a:t>
                      </a:r>
                      <a:endParaRPr sz="700"/>
                    </a:p>
                  </a:txBody>
                  <a:tcPr marL="91425" marR="91425" marT="91425" marB="91425"/>
                </a:tc>
                <a:tc>
                  <a:txBody>
                    <a:bodyPr/>
                    <a:lstStyle/>
                    <a:p>
                      <a:pPr marL="0" lvl="0" indent="0" algn="l" rtl="0">
                        <a:spcBef>
                          <a:spcPts val="0"/>
                        </a:spcBef>
                        <a:spcAft>
                          <a:spcPts val="0"/>
                        </a:spcAft>
                        <a:buNone/>
                      </a:pPr>
                      <a:r>
                        <a:rPr lang="en" sz="700"/>
                        <a:t>Greengrass</a:t>
                      </a:r>
                      <a:endParaRPr sz="700"/>
                    </a:p>
                  </a:txBody>
                  <a:tcPr marL="91425" marR="91425" marT="91425" marB="91425"/>
                </a:tc>
                <a:extLst>
                  <a:ext uri="{0D108BD9-81ED-4DB2-BD59-A6C34878D82A}">
                    <a16:rowId xmlns:a16="http://schemas.microsoft.com/office/drawing/2014/main" val="10000"/>
                  </a:ext>
                </a:extLst>
              </a:tr>
              <a:tr h="338300">
                <a:tc>
                  <a:txBody>
                    <a:bodyPr/>
                    <a:lstStyle/>
                    <a:p>
                      <a:pPr marL="0" lvl="0" indent="0" algn="l" rtl="0">
                        <a:spcBef>
                          <a:spcPts val="0"/>
                        </a:spcBef>
                        <a:spcAft>
                          <a:spcPts val="0"/>
                        </a:spcAft>
                        <a:buNone/>
                      </a:pPr>
                      <a:r>
                        <a:rPr lang="en" sz="700"/>
                        <a:t>Key feature</a:t>
                      </a:r>
                      <a:endParaRPr sz="700"/>
                    </a:p>
                  </a:txBody>
                  <a:tcPr marL="91425" marR="91425" marT="91425" marB="91425"/>
                </a:tc>
                <a:tc>
                  <a:txBody>
                    <a:bodyPr/>
                    <a:lstStyle/>
                    <a:p>
                      <a:pPr marL="0" lvl="0" indent="0" algn="l" rtl="0">
                        <a:spcBef>
                          <a:spcPts val="0"/>
                        </a:spcBef>
                        <a:spcAft>
                          <a:spcPts val="0"/>
                        </a:spcAft>
                        <a:buNone/>
                      </a:pPr>
                      <a:r>
                        <a:rPr lang="en" sz="700"/>
                        <a:t>web</a:t>
                      </a:r>
                      <a:endParaRPr sz="700"/>
                    </a:p>
                  </a:txBody>
                  <a:tcPr marL="91425" marR="91425" marT="91425" marB="91425"/>
                </a:tc>
                <a:tc>
                  <a:txBody>
                    <a:bodyPr/>
                    <a:lstStyle/>
                    <a:p>
                      <a:pPr marL="0" lvl="0" indent="0" algn="l" rtl="0">
                        <a:spcBef>
                          <a:spcPts val="0"/>
                        </a:spcBef>
                        <a:spcAft>
                          <a:spcPts val="0"/>
                        </a:spcAft>
                        <a:buNone/>
                      </a:pPr>
                      <a:r>
                        <a:rPr lang="en" sz="700"/>
                        <a:t>storage</a:t>
                      </a:r>
                      <a:endParaRPr sz="700"/>
                    </a:p>
                  </a:txBody>
                  <a:tcPr marL="91425" marR="91425" marT="91425" marB="91425"/>
                </a:tc>
                <a:tc>
                  <a:txBody>
                    <a:bodyPr/>
                    <a:lstStyle/>
                    <a:p>
                      <a:pPr marL="0" lvl="0" indent="0" algn="l" rtl="0">
                        <a:spcBef>
                          <a:spcPts val="0"/>
                        </a:spcBef>
                        <a:spcAft>
                          <a:spcPts val="0"/>
                        </a:spcAft>
                        <a:buNone/>
                      </a:pPr>
                      <a:r>
                        <a:rPr lang="en" sz="700"/>
                        <a:t>computing</a:t>
                      </a:r>
                      <a:endParaRPr sz="700"/>
                    </a:p>
                  </a:txBody>
                  <a:tcPr marL="91425" marR="91425" marT="91425" marB="91425"/>
                </a:tc>
                <a:tc>
                  <a:txBody>
                    <a:bodyPr/>
                    <a:lstStyle/>
                    <a:p>
                      <a:pPr marL="0" lvl="0" indent="0" algn="l" rtl="0">
                        <a:spcBef>
                          <a:spcPts val="0"/>
                        </a:spcBef>
                        <a:spcAft>
                          <a:spcPts val="0"/>
                        </a:spcAft>
                        <a:buNone/>
                      </a:pPr>
                      <a:r>
                        <a:rPr lang="en" sz="700"/>
                        <a:t>5G network</a:t>
                      </a:r>
                      <a:endParaRPr sz="700"/>
                    </a:p>
                  </a:txBody>
                  <a:tcPr marL="91425" marR="91425" marT="91425" marB="91425"/>
                </a:tc>
                <a:tc>
                  <a:txBody>
                    <a:bodyPr/>
                    <a:lstStyle/>
                    <a:p>
                      <a:pPr marL="0" lvl="0" indent="0" algn="l" rtl="0">
                        <a:spcBef>
                          <a:spcPts val="0"/>
                        </a:spcBef>
                        <a:spcAft>
                          <a:spcPts val="0"/>
                        </a:spcAft>
                        <a:buNone/>
                      </a:pPr>
                      <a:r>
                        <a:rPr lang="en" sz="700"/>
                        <a:t>IoT</a:t>
                      </a:r>
                      <a:endParaRPr sz="700"/>
                    </a:p>
                  </a:txBody>
                  <a:tcPr marL="91425" marR="91425" marT="91425" marB="91425"/>
                </a:tc>
                <a:extLst>
                  <a:ext uri="{0D108BD9-81ED-4DB2-BD59-A6C34878D82A}">
                    <a16:rowId xmlns:a16="http://schemas.microsoft.com/office/drawing/2014/main" val="10001"/>
                  </a:ext>
                </a:extLst>
              </a:tr>
              <a:tr h="520475">
                <a:tc>
                  <a:txBody>
                    <a:bodyPr/>
                    <a:lstStyle/>
                    <a:p>
                      <a:pPr marL="0" lvl="0" indent="0" algn="l" rtl="0">
                        <a:spcBef>
                          <a:spcPts val="0"/>
                        </a:spcBef>
                        <a:spcAft>
                          <a:spcPts val="0"/>
                        </a:spcAft>
                        <a:buNone/>
                      </a:pPr>
                      <a:r>
                        <a:rPr lang="en" sz="700"/>
                        <a:t>what?</a:t>
                      </a:r>
                      <a:endParaRPr sz="700"/>
                    </a:p>
                  </a:txBody>
                  <a:tcPr marL="91425" marR="91425" marT="91425" marB="91425"/>
                </a:tc>
                <a:tc>
                  <a:txBody>
                    <a:bodyPr/>
                    <a:lstStyle/>
                    <a:p>
                      <a:pPr marL="0" lvl="0" indent="0" algn="l" rtl="0">
                        <a:spcBef>
                          <a:spcPts val="0"/>
                        </a:spcBef>
                        <a:spcAft>
                          <a:spcPts val="0"/>
                        </a:spcAft>
                        <a:buNone/>
                      </a:pPr>
                      <a:r>
                        <a:rPr lang="en" sz="700"/>
                        <a:t>AWS infras.</a:t>
                      </a:r>
                      <a:endParaRPr sz="700"/>
                    </a:p>
                  </a:txBody>
                  <a:tcPr marL="91425" marR="91425" marT="91425" marB="91425"/>
                </a:tc>
                <a:tc>
                  <a:txBody>
                    <a:bodyPr/>
                    <a:lstStyle/>
                    <a:p>
                      <a:pPr marL="0" lvl="0" indent="0" algn="l" rtl="0">
                        <a:spcBef>
                          <a:spcPts val="0"/>
                        </a:spcBef>
                        <a:spcAft>
                          <a:spcPts val="0"/>
                        </a:spcAft>
                        <a:buNone/>
                      </a:pPr>
                      <a:r>
                        <a:rPr lang="en" sz="700"/>
                        <a:t>Dedicated Device</a:t>
                      </a:r>
                      <a:endParaRPr sz="7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700">
                          <a:solidFill>
                            <a:schemeClr val="dk1"/>
                          </a:solidFill>
                        </a:rPr>
                        <a:t>Dedicated Device</a:t>
                      </a:r>
                      <a:endParaRPr sz="700"/>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 sz="700">
                          <a:solidFill>
                            <a:schemeClr val="dk1"/>
                          </a:solidFill>
                        </a:rPr>
                        <a:t>AWS infras.</a:t>
                      </a:r>
                      <a:endParaRPr sz="700"/>
                    </a:p>
                  </a:txBody>
                  <a:tcPr marL="91425" marR="91425" marT="91425" marB="91425"/>
                </a:tc>
                <a:tc>
                  <a:txBody>
                    <a:bodyPr/>
                    <a:lstStyle/>
                    <a:p>
                      <a:pPr marL="0" lvl="0" indent="0" algn="l" rtl="0">
                        <a:spcBef>
                          <a:spcPts val="0"/>
                        </a:spcBef>
                        <a:spcAft>
                          <a:spcPts val="0"/>
                        </a:spcAft>
                        <a:buNone/>
                      </a:pPr>
                      <a:r>
                        <a:rPr lang="en" sz="700"/>
                        <a:t>Your own IoT devices</a:t>
                      </a:r>
                      <a:endParaRPr sz="700"/>
                    </a:p>
                  </a:txBody>
                  <a:tcPr marL="91425" marR="91425" marT="91425" marB="91425"/>
                </a:tc>
                <a:extLst>
                  <a:ext uri="{0D108BD9-81ED-4DB2-BD59-A6C34878D82A}">
                    <a16:rowId xmlns:a16="http://schemas.microsoft.com/office/drawing/2014/main" val="10002"/>
                  </a:ext>
                </a:extLst>
              </a:tr>
              <a:tr h="338300">
                <a:tc>
                  <a:txBody>
                    <a:bodyPr/>
                    <a:lstStyle/>
                    <a:p>
                      <a:pPr marL="0" lvl="0" indent="0" algn="l" rtl="0">
                        <a:spcBef>
                          <a:spcPts val="0"/>
                        </a:spcBef>
                        <a:spcAft>
                          <a:spcPts val="0"/>
                        </a:spcAft>
                        <a:buNone/>
                      </a:pPr>
                      <a:r>
                        <a:rPr lang="en" sz="700"/>
                        <a:t>share?</a:t>
                      </a:r>
                      <a:endParaRPr sz="700"/>
                    </a:p>
                  </a:txBody>
                  <a:tcPr marL="91425" marR="91425" marT="91425" marB="91425"/>
                </a:tc>
                <a:tc>
                  <a:txBody>
                    <a:bodyPr/>
                    <a:lstStyle/>
                    <a:p>
                      <a:pPr marL="0" lvl="0" indent="0" algn="l" rtl="0">
                        <a:spcBef>
                          <a:spcPts val="0"/>
                        </a:spcBef>
                        <a:spcAft>
                          <a:spcPts val="0"/>
                        </a:spcAft>
                        <a:buNone/>
                      </a:pPr>
                      <a:r>
                        <a:rPr lang="en" sz="700"/>
                        <a:t>Yes</a:t>
                      </a:r>
                      <a:endParaRPr sz="700"/>
                    </a:p>
                  </a:txBody>
                  <a:tcPr marL="91425" marR="91425" marT="91425" marB="91425"/>
                </a:tc>
                <a:tc>
                  <a:txBody>
                    <a:bodyPr/>
                    <a:lstStyle/>
                    <a:p>
                      <a:pPr marL="0" lvl="0" indent="0" algn="l" rtl="0">
                        <a:spcBef>
                          <a:spcPts val="0"/>
                        </a:spcBef>
                        <a:spcAft>
                          <a:spcPts val="0"/>
                        </a:spcAft>
                        <a:buNone/>
                      </a:pPr>
                      <a:r>
                        <a:rPr lang="en" sz="700"/>
                        <a:t>No</a:t>
                      </a:r>
                      <a:endParaRPr sz="700"/>
                    </a:p>
                  </a:txBody>
                  <a:tcPr marL="91425" marR="91425" marT="91425" marB="91425"/>
                </a:tc>
                <a:tc>
                  <a:txBody>
                    <a:bodyPr/>
                    <a:lstStyle/>
                    <a:p>
                      <a:pPr marL="0" lvl="0" indent="0" algn="l" rtl="0">
                        <a:spcBef>
                          <a:spcPts val="0"/>
                        </a:spcBef>
                        <a:spcAft>
                          <a:spcPts val="0"/>
                        </a:spcAft>
                        <a:buNone/>
                      </a:pPr>
                      <a:r>
                        <a:rPr lang="en" sz="700"/>
                        <a:t>No</a:t>
                      </a:r>
                      <a:endParaRPr sz="700"/>
                    </a:p>
                  </a:txBody>
                  <a:tcPr marL="91425" marR="91425" marT="91425" marB="91425"/>
                </a:tc>
                <a:tc>
                  <a:txBody>
                    <a:bodyPr/>
                    <a:lstStyle/>
                    <a:p>
                      <a:pPr marL="0" lvl="0" indent="0" algn="l" rtl="0">
                        <a:spcBef>
                          <a:spcPts val="0"/>
                        </a:spcBef>
                        <a:spcAft>
                          <a:spcPts val="0"/>
                        </a:spcAft>
                        <a:buNone/>
                      </a:pPr>
                      <a:r>
                        <a:rPr lang="en" sz="700"/>
                        <a:t>Yes</a:t>
                      </a:r>
                      <a:endParaRPr sz="700"/>
                    </a:p>
                  </a:txBody>
                  <a:tcPr marL="91425" marR="91425" marT="91425" marB="91425"/>
                </a:tc>
                <a:tc>
                  <a:txBody>
                    <a:bodyPr/>
                    <a:lstStyle/>
                    <a:p>
                      <a:pPr marL="0" lvl="0" indent="0" algn="l" rtl="0">
                        <a:spcBef>
                          <a:spcPts val="0"/>
                        </a:spcBef>
                        <a:spcAft>
                          <a:spcPts val="0"/>
                        </a:spcAft>
                        <a:buNone/>
                      </a:pPr>
                      <a:r>
                        <a:rPr lang="en" sz="700"/>
                        <a:t>No</a:t>
                      </a:r>
                      <a:endParaRPr sz="700"/>
                    </a:p>
                  </a:txBody>
                  <a:tcPr marL="91425" marR="91425" marT="91425" marB="91425"/>
                </a:tc>
                <a:extLst>
                  <a:ext uri="{0D108BD9-81ED-4DB2-BD59-A6C34878D82A}">
                    <a16:rowId xmlns:a16="http://schemas.microsoft.com/office/drawing/2014/main" val="10003"/>
                  </a:ext>
                </a:extLst>
              </a:tr>
              <a:tr h="338300">
                <a:tc>
                  <a:txBody>
                    <a:bodyPr/>
                    <a:lstStyle/>
                    <a:p>
                      <a:pPr marL="0" lvl="0" indent="0" algn="l" rtl="0">
                        <a:spcBef>
                          <a:spcPts val="0"/>
                        </a:spcBef>
                        <a:spcAft>
                          <a:spcPts val="0"/>
                        </a:spcAft>
                        <a:buNone/>
                      </a:pPr>
                      <a:r>
                        <a:rPr lang="en" sz="700"/>
                        <a:t>Client?</a:t>
                      </a:r>
                      <a:endParaRPr sz="700"/>
                    </a:p>
                  </a:txBody>
                  <a:tcPr marL="91425" marR="91425" marT="91425" marB="91425"/>
                </a:tc>
                <a:tc>
                  <a:txBody>
                    <a:bodyPr/>
                    <a:lstStyle/>
                    <a:p>
                      <a:pPr marL="0" lvl="0" indent="0" algn="l" rtl="0">
                        <a:spcBef>
                          <a:spcPts val="0"/>
                        </a:spcBef>
                        <a:spcAft>
                          <a:spcPts val="0"/>
                        </a:spcAft>
                        <a:buNone/>
                      </a:pPr>
                      <a:r>
                        <a:rPr lang="en" sz="700"/>
                        <a:t>User at edge</a:t>
                      </a:r>
                      <a:endParaRPr sz="700"/>
                    </a:p>
                  </a:txBody>
                  <a:tcPr marL="91425" marR="91425" marT="91425" marB="91425"/>
                </a:tc>
                <a:tc>
                  <a:txBody>
                    <a:bodyPr/>
                    <a:lstStyle/>
                    <a:p>
                      <a:pPr marL="0" lvl="0" indent="0" algn="l" rtl="0">
                        <a:spcBef>
                          <a:spcPts val="0"/>
                        </a:spcBef>
                        <a:spcAft>
                          <a:spcPts val="0"/>
                        </a:spcAft>
                        <a:buNone/>
                      </a:pPr>
                      <a:r>
                        <a:rPr lang="en" sz="700"/>
                        <a:t>Cloud user</a:t>
                      </a:r>
                      <a:endParaRPr sz="700"/>
                    </a:p>
                  </a:txBody>
                  <a:tcPr marL="91425" marR="91425" marT="91425" marB="91425"/>
                </a:tc>
                <a:tc>
                  <a:txBody>
                    <a:bodyPr/>
                    <a:lstStyle/>
                    <a:p>
                      <a:pPr marL="0" lvl="0" indent="0" algn="l" rtl="0">
                        <a:spcBef>
                          <a:spcPts val="0"/>
                        </a:spcBef>
                        <a:spcAft>
                          <a:spcPts val="0"/>
                        </a:spcAft>
                        <a:buNone/>
                      </a:pPr>
                      <a:r>
                        <a:rPr lang="en" sz="700"/>
                        <a:t>User at edge</a:t>
                      </a:r>
                      <a:endParaRPr sz="700"/>
                    </a:p>
                  </a:txBody>
                  <a:tcPr marL="91425" marR="91425" marT="91425" marB="91425"/>
                </a:tc>
                <a:tc>
                  <a:txBody>
                    <a:bodyPr/>
                    <a:lstStyle/>
                    <a:p>
                      <a:pPr marL="0" lvl="0" indent="0" algn="l" rtl="0">
                        <a:spcBef>
                          <a:spcPts val="0"/>
                        </a:spcBef>
                        <a:spcAft>
                          <a:spcPts val="0"/>
                        </a:spcAft>
                        <a:buNone/>
                      </a:pPr>
                      <a:r>
                        <a:rPr lang="en" sz="700"/>
                        <a:t>User at edge</a:t>
                      </a:r>
                      <a:endParaRPr sz="700"/>
                    </a:p>
                  </a:txBody>
                  <a:tcPr marL="91425" marR="91425" marT="91425" marB="91425"/>
                </a:tc>
                <a:tc>
                  <a:txBody>
                    <a:bodyPr/>
                    <a:lstStyle/>
                    <a:p>
                      <a:pPr marL="0" lvl="0" indent="0" algn="l" rtl="0">
                        <a:spcBef>
                          <a:spcPts val="0"/>
                        </a:spcBef>
                        <a:spcAft>
                          <a:spcPts val="0"/>
                        </a:spcAft>
                        <a:buNone/>
                      </a:pPr>
                      <a:r>
                        <a:rPr lang="en" sz="700"/>
                        <a:t>both</a:t>
                      </a:r>
                      <a:endParaRPr sz="700"/>
                    </a:p>
                  </a:txBody>
                  <a:tcPr marL="91425" marR="91425" marT="91425" marB="91425"/>
                </a:tc>
                <a:extLst>
                  <a:ext uri="{0D108BD9-81ED-4DB2-BD59-A6C34878D82A}">
                    <a16:rowId xmlns:a16="http://schemas.microsoft.com/office/drawing/2014/main" val="10004"/>
                  </a:ext>
                </a:extLst>
              </a:tr>
              <a:tr h="520475">
                <a:tc>
                  <a:txBody>
                    <a:bodyPr/>
                    <a:lstStyle/>
                    <a:p>
                      <a:pPr marL="0" lvl="0" indent="0" algn="l" rtl="0">
                        <a:spcBef>
                          <a:spcPts val="0"/>
                        </a:spcBef>
                        <a:spcAft>
                          <a:spcPts val="0"/>
                        </a:spcAft>
                        <a:buNone/>
                      </a:pPr>
                      <a:r>
                        <a:rPr lang="en" sz="700"/>
                        <a:t>Work with cloud?</a:t>
                      </a:r>
                      <a:endParaRPr sz="700"/>
                    </a:p>
                  </a:txBody>
                  <a:tcPr marL="91425" marR="91425" marT="91425" marB="91425"/>
                </a:tc>
                <a:tc>
                  <a:txBody>
                    <a:bodyPr/>
                    <a:lstStyle/>
                    <a:p>
                      <a:pPr marL="0" lvl="0" indent="0" algn="l" rtl="0">
                        <a:spcBef>
                          <a:spcPts val="0"/>
                        </a:spcBef>
                        <a:spcAft>
                          <a:spcPts val="0"/>
                        </a:spcAft>
                        <a:buNone/>
                      </a:pPr>
                      <a:r>
                        <a:rPr lang="en" sz="700"/>
                        <a:t>Yes</a:t>
                      </a:r>
                      <a:endParaRPr sz="700"/>
                    </a:p>
                  </a:txBody>
                  <a:tcPr marL="91425" marR="91425" marT="91425" marB="91425"/>
                </a:tc>
                <a:tc>
                  <a:txBody>
                    <a:bodyPr/>
                    <a:lstStyle/>
                    <a:p>
                      <a:pPr marL="0" lvl="0" indent="0" algn="l" rtl="0">
                        <a:spcBef>
                          <a:spcPts val="0"/>
                        </a:spcBef>
                        <a:spcAft>
                          <a:spcPts val="0"/>
                        </a:spcAft>
                        <a:buNone/>
                      </a:pPr>
                      <a:r>
                        <a:rPr lang="en" sz="700"/>
                        <a:t>No</a:t>
                      </a:r>
                      <a:endParaRPr sz="700"/>
                    </a:p>
                  </a:txBody>
                  <a:tcPr marL="91425" marR="91425" marT="91425" marB="91425"/>
                </a:tc>
                <a:tc>
                  <a:txBody>
                    <a:bodyPr/>
                    <a:lstStyle/>
                    <a:p>
                      <a:pPr marL="0" lvl="0" indent="0" algn="l" rtl="0">
                        <a:spcBef>
                          <a:spcPts val="0"/>
                        </a:spcBef>
                        <a:spcAft>
                          <a:spcPts val="0"/>
                        </a:spcAft>
                        <a:buNone/>
                      </a:pPr>
                      <a:r>
                        <a:rPr lang="en" sz="700"/>
                        <a:t>Kind of</a:t>
                      </a:r>
                      <a:endParaRPr sz="700"/>
                    </a:p>
                  </a:txBody>
                  <a:tcPr marL="91425" marR="91425" marT="91425" marB="91425"/>
                </a:tc>
                <a:tc>
                  <a:txBody>
                    <a:bodyPr/>
                    <a:lstStyle/>
                    <a:p>
                      <a:pPr marL="0" lvl="0" indent="0" algn="l" rtl="0">
                        <a:spcBef>
                          <a:spcPts val="0"/>
                        </a:spcBef>
                        <a:spcAft>
                          <a:spcPts val="0"/>
                        </a:spcAft>
                        <a:buNone/>
                      </a:pPr>
                      <a:r>
                        <a:rPr lang="en" sz="700"/>
                        <a:t>Yes</a:t>
                      </a:r>
                      <a:endParaRPr sz="700"/>
                    </a:p>
                  </a:txBody>
                  <a:tcPr marL="91425" marR="91425" marT="91425" marB="91425"/>
                </a:tc>
                <a:tc>
                  <a:txBody>
                    <a:bodyPr/>
                    <a:lstStyle/>
                    <a:p>
                      <a:pPr marL="0" lvl="0" indent="0" algn="l" rtl="0">
                        <a:spcBef>
                          <a:spcPts val="0"/>
                        </a:spcBef>
                        <a:spcAft>
                          <a:spcPts val="0"/>
                        </a:spcAft>
                        <a:buNone/>
                      </a:pPr>
                      <a:r>
                        <a:rPr lang="en" sz="700"/>
                        <a:t>Yes</a:t>
                      </a:r>
                      <a:endParaRPr sz="70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Sharing and Caring of Data at the Edge</a:t>
            </a:r>
            <a:endParaRPr dirty="0"/>
          </a:p>
        </p:txBody>
      </p:sp>
      <p:sp>
        <p:nvSpPr>
          <p:cNvPr id="768" name="Google Shape;768;p1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endParaRPr dirty="0"/>
          </a:p>
        </p:txBody>
      </p:sp>
      <p:pic>
        <p:nvPicPr>
          <p:cNvPr id="2" name="Online Media 1" title="HotEdge '20 - Sharing and Caring of Data at the Edge">
            <a:hlinkClick r:id="" action="ppaction://media"/>
            <a:extLst>
              <a:ext uri="{FF2B5EF4-FFF2-40B4-BE49-F238E27FC236}">
                <a16:creationId xmlns:a16="http://schemas.microsoft.com/office/drawing/2014/main" id="{D9C9A760-B725-CACB-6F63-E9CDF5664BCD}"/>
              </a:ext>
            </a:extLst>
          </p:cNvPr>
          <p:cNvPicPr>
            <a:picLocks noRot="1" noChangeAspect="1"/>
          </p:cNvPicPr>
          <p:nvPr>
            <a:videoFile r:link="rId1"/>
          </p:nvPr>
        </p:nvPicPr>
        <p:blipFill>
          <a:blip r:embed="rId4"/>
          <a:stretch>
            <a:fillRect/>
          </a:stretch>
        </p:blipFill>
        <p:spPr>
          <a:xfrm>
            <a:off x="4572000" y="1152475"/>
            <a:ext cx="2566219" cy="14499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CloudPath (SEC’17)</a:t>
            </a:r>
            <a:endParaRPr dirty="0"/>
          </a:p>
        </p:txBody>
      </p:sp>
      <p:sp>
        <p:nvSpPr>
          <p:cNvPr id="774" name="Google Shape;774;p1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342900" lvl="0" algn="l" rtl="0">
              <a:spcBef>
                <a:spcPts val="0"/>
              </a:spcBef>
              <a:spcAft>
                <a:spcPts val="1200"/>
              </a:spcAft>
              <a:buAutoNum type="arabicPeriod"/>
            </a:pPr>
            <a:r>
              <a:rPr lang="en-US" dirty="0"/>
              <a:t>Multiple tier storage: cloud, path, edge</a:t>
            </a:r>
          </a:p>
          <a:p>
            <a:pPr marL="342900" lvl="0" algn="l" rtl="0">
              <a:spcBef>
                <a:spcPts val="0"/>
              </a:spcBef>
              <a:spcAft>
                <a:spcPts val="1200"/>
              </a:spcAft>
              <a:buAutoNum type="arabicPeriod"/>
            </a:pPr>
            <a:r>
              <a:rPr lang="en-US" dirty="0"/>
              <a:t>On-demand replication: </a:t>
            </a:r>
          </a:p>
          <a:p>
            <a:pPr marL="800100" lvl="1">
              <a:spcAft>
                <a:spcPts val="1200"/>
              </a:spcAft>
            </a:pPr>
            <a:r>
              <a:rPr lang="en-US" dirty="0"/>
              <a:t>Request data from parent nodes</a:t>
            </a:r>
          </a:p>
          <a:p>
            <a:pPr marL="800100" lvl="1">
              <a:spcAft>
                <a:spcPts val="1200"/>
              </a:spcAft>
            </a:pPr>
            <a:r>
              <a:rPr lang="en-US" dirty="0"/>
              <a:t>Leaf contains a subset of data </a:t>
            </a:r>
          </a:p>
          <a:p>
            <a:pPr marL="0" indent="0">
              <a:spcAft>
                <a:spcPts val="1200"/>
              </a:spcAft>
              <a:buNone/>
            </a:pPr>
            <a:r>
              <a:rPr lang="en-US" dirty="0"/>
              <a:t>3. Update propagation: </a:t>
            </a:r>
          </a:p>
          <a:p>
            <a:pPr marL="800100" lvl="1">
              <a:spcAft>
                <a:spcPts val="1200"/>
              </a:spcAft>
            </a:pPr>
            <a:r>
              <a:rPr lang="en-US" dirty="0"/>
              <a:t>Eventual consistency: error happens</a:t>
            </a:r>
          </a:p>
          <a:p>
            <a:pPr marL="800100" lvl="1">
              <a:spcAft>
                <a:spcPts val="1200"/>
              </a:spcAft>
            </a:pPr>
            <a:endParaRPr lang="en-US" dirty="0"/>
          </a:p>
          <a:p>
            <a:pPr marL="800100" lvl="1">
              <a:spcAft>
                <a:spcPts val="1200"/>
              </a:spcAft>
            </a:pPr>
            <a:endParaRPr dirty="0"/>
          </a:p>
        </p:txBody>
      </p:sp>
      <p:pic>
        <p:nvPicPr>
          <p:cNvPr id="3" name="Picture 2" descr="Diagram&#10;&#10;Description automatically generated">
            <a:extLst>
              <a:ext uri="{FF2B5EF4-FFF2-40B4-BE49-F238E27FC236}">
                <a16:creationId xmlns:a16="http://schemas.microsoft.com/office/drawing/2014/main" id="{CB675262-FE84-1B6D-1584-3C2A963F4C68}"/>
              </a:ext>
            </a:extLst>
          </p:cNvPr>
          <p:cNvPicPr>
            <a:picLocks noChangeAspect="1"/>
          </p:cNvPicPr>
          <p:nvPr/>
        </p:nvPicPr>
        <p:blipFill>
          <a:blip r:embed="rId3"/>
          <a:stretch>
            <a:fillRect/>
          </a:stretch>
        </p:blipFill>
        <p:spPr>
          <a:xfrm>
            <a:off x="5061134" y="530942"/>
            <a:ext cx="3771166" cy="444737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From CDN to Edge Computing</a:t>
            </a:r>
            <a:endParaRPr/>
          </a:p>
        </p:txBody>
      </p:sp>
      <p:sp>
        <p:nvSpPr>
          <p:cNvPr id="90" name="Google Shape;90;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800">
                <a:solidFill>
                  <a:schemeClr val="dk1"/>
                </a:solidFill>
              </a:rPr>
              <a:t>Amazon Cloudfront</a:t>
            </a:r>
            <a:endParaRPr sz="2800">
              <a:solidFill>
                <a:schemeClr val="dk1"/>
              </a:solidFill>
            </a:endParaRPr>
          </a:p>
          <a:p>
            <a:pPr marL="457200" lvl="0" indent="-342900" algn="l" rtl="0">
              <a:spcBef>
                <a:spcPts val="1200"/>
              </a:spcBef>
              <a:spcAft>
                <a:spcPts val="0"/>
              </a:spcAft>
              <a:buSzPts val="1800"/>
              <a:buChar char="●"/>
            </a:pPr>
            <a:r>
              <a:rPr lang="en"/>
              <a:t>One of the most widely used CDN (content distribution network)</a:t>
            </a:r>
            <a:endParaRPr/>
          </a:p>
          <a:p>
            <a:pPr marL="457200" lvl="0" indent="-342900" algn="l" rtl="0">
              <a:spcBef>
                <a:spcPts val="0"/>
              </a:spcBef>
              <a:spcAft>
                <a:spcPts val="0"/>
              </a:spcAft>
              <a:buSzPts val="1800"/>
              <a:buChar char="●"/>
            </a:pPr>
            <a:r>
              <a:rPr lang="en"/>
              <a:t>Beta launch: Nov 2008</a:t>
            </a:r>
            <a:endParaRPr/>
          </a:p>
        </p:txBody>
      </p:sp>
      <p:pic>
        <p:nvPicPr>
          <p:cNvPr id="91" name="Google Shape;91;p18"/>
          <p:cNvPicPr preferRelativeResize="0"/>
          <p:nvPr/>
        </p:nvPicPr>
        <p:blipFill>
          <a:blip r:embed="rId3">
            <a:alphaModFix/>
          </a:blip>
          <a:stretch>
            <a:fillRect/>
          </a:stretch>
        </p:blipFill>
        <p:spPr>
          <a:xfrm>
            <a:off x="2219248" y="2571750"/>
            <a:ext cx="6542803" cy="2329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Discussion on Edge-based Caching/</a:t>
            </a:r>
            <a:r>
              <a:rPr lang="en-US" altLang="zh-CN" dirty="0"/>
              <a:t>Data sharing</a:t>
            </a:r>
            <a:endParaRPr dirty="0"/>
          </a:p>
          <a:p>
            <a:pPr marL="0" lvl="0" indent="0" algn="l" rtl="0">
              <a:spcBef>
                <a:spcPts val="0"/>
              </a:spcBef>
              <a:spcAft>
                <a:spcPts val="0"/>
              </a:spcAft>
              <a:buNone/>
            </a:pPr>
            <a:endParaRPr dirty="0"/>
          </a:p>
        </p:txBody>
      </p:sp>
      <p:sp>
        <p:nvSpPr>
          <p:cNvPr id="780" name="Google Shape;780;p1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228600" lvl="0" indent="-228600" algn="l" rtl="0">
              <a:spcBef>
                <a:spcPts val="0"/>
              </a:spcBef>
              <a:spcAft>
                <a:spcPts val="0"/>
              </a:spcAft>
              <a:buAutoNum type="arabicPeriod"/>
            </a:pPr>
            <a:r>
              <a:rPr lang="en-US" altLang="zh-CN" sz="2000" dirty="0">
                <a:solidFill>
                  <a:schemeClr val="dk1"/>
                </a:solidFill>
              </a:rPr>
              <a:t>Caching, </a:t>
            </a:r>
            <a:r>
              <a:rPr lang="en-US" altLang="zh-CN" sz="2000" b="1" dirty="0">
                <a:solidFill>
                  <a:schemeClr val="dk1"/>
                </a:solidFill>
              </a:rPr>
              <a:t>data sharing</a:t>
            </a:r>
            <a:r>
              <a:rPr lang="en-US" altLang="zh-CN" sz="2000" dirty="0">
                <a:solidFill>
                  <a:schemeClr val="dk1"/>
                </a:solidFill>
              </a:rPr>
              <a:t>, data processing: three different aspects. </a:t>
            </a:r>
          </a:p>
          <a:p>
            <a:pPr marL="0" lvl="0" indent="0" algn="l" rtl="0">
              <a:spcBef>
                <a:spcPts val="0"/>
              </a:spcBef>
              <a:spcAft>
                <a:spcPts val="0"/>
              </a:spcAft>
              <a:buNone/>
            </a:pPr>
            <a:r>
              <a:rPr lang="en-US" sz="2000" dirty="0">
                <a:solidFill>
                  <a:schemeClr val="dk1"/>
                </a:solidFill>
              </a:rPr>
              <a:t>2. </a:t>
            </a:r>
            <a:r>
              <a:rPr lang="en" sz="2000" dirty="0">
                <a:solidFill>
                  <a:schemeClr val="dk1"/>
                </a:solidFill>
              </a:rPr>
              <a:t>In my perspective, edge-based caching is most beneficial for small-size data transmission. When transmitting a video or a ML model of 100MB, using edge or not does not make too much of a difference, given the long data transmission latency. </a:t>
            </a:r>
          </a:p>
          <a:p>
            <a:pPr marL="0" lvl="0" indent="0" algn="l" rtl="0">
              <a:spcBef>
                <a:spcPts val="0"/>
              </a:spcBef>
              <a:spcAft>
                <a:spcPts val="0"/>
              </a:spcAft>
              <a:buNone/>
            </a:pPr>
            <a:r>
              <a:rPr lang="en" sz="2000" dirty="0">
                <a:solidFill>
                  <a:schemeClr val="dk1"/>
                </a:solidFill>
              </a:rPr>
              <a:t>3. </a:t>
            </a:r>
            <a:r>
              <a:rPr lang="en-US" sz="2000" dirty="0">
                <a:solidFill>
                  <a:schemeClr val="dk1"/>
                </a:solidFill>
              </a:rPr>
              <a:t>D</a:t>
            </a:r>
            <a:r>
              <a:rPr lang="en" sz="2000" dirty="0">
                <a:solidFill>
                  <a:schemeClr val="dk1"/>
                </a:solidFill>
              </a:rPr>
              <a:t>ata processing: </a:t>
            </a:r>
          </a:p>
          <a:p>
            <a:pPr marL="0" lvl="0" indent="0" algn="l" rtl="0">
              <a:spcBef>
                <a:spcPts val="0"/>
              </a:spcBef>
              <a:spcAft>
                <a:spcPts val="0"/>
              </a:spcAft>
              <a:buNone/>
            </a:pPr>
            <a:r>
              <a:rPr lang="en" sz="2000" dirty="0">
                <a:solidFill>
                  <a:schemeClr val="dk1"/>
                </a:solidFill>
              </a:rPr>
              <a:t>	transmit:  lambda_3[lambda_1(raw data1), lambda_2(raw data2)]</a:t>
            </a:r>
          </a:p>
          <a:p>
            <a:pPr marL="0" lvl="0" indent="0" algn="l" rtl="0">
              <a:spcBef>
                <a:spcPts val="0"/>
              </a:spcBef>
              <a:spcAft>
                <a:spcPts val="0"/>
              </a:spcAft>
              <a:buNone/>
            </a:pPr>
            <a:r>
              <a:rPr lang="en" sz="2000" dirty="0">
                <a:solidFill>
                  <a:schemeClr val="dk1"/>
                </a:solidFill>
              </a:rPr>
              <a:t>	router 1: lambda_3[processed_data1, lambda_2(raw data2)]</a:t>
            </a:r>
          </a:p>
          <a:p>
            <a:pPr marL="0" lvl="0" indent="0" algn="l" rtl="0">
              <a:spcBef>
                <a:spcPts val="0"/>
              </a:spcBef>
              <a:spcAft>
                <a:spcPts val="0"/>
              </a:spcAft>
              <a:buNone/>
            </a:pPr>
            <a:r>
              <a:rPr lang="en" sz="2000" dirty="0">
                <a:solidFill>
                  <a:schemeClr val="dk1"/>
                </a:solidFill>
              </a:rPr>
              <a:t>	router 2: lambda_3[processed_data1, </a:t>
            </a:r>
            <a:r>
              <a:rPr lang="en-US" altLang="zh-CN" sz="2000" dirty="0">
                <a:solidFill>
                  <a:schemeClr val="dk1"/>
                </a:solidFill>
              </a:rPr>
              <a:t>processed_data2</a:t>
            </a:r>
            <a:r>
              <a:rPr lang="en" sz="2000" dirty="0">
                <a:solidFill>
                  <a:schemeClr val="dk1"/>
                </a:solidFill>
              </a:rPr>
              <a:t>]</a:t>
            </a:r>
          </a:p>
          <a:p>
            <a:pPr marL="0" lvl="0" indent="0" algn="l" rtl="0">
              <a:spcBef>
                <a:spcPts val="0"/>
              </a:spcBef>
              <a:spcAft>
                <a:spcPts val="0"/>
              </a:spcAft>
              <a:buNone/>
            </a:pPr>
            <a:r>
              <a:rPr lang="en" sz="2000" dirty="0">
                <a:solidFill>
                  <a:schemeClr val="dk1"/>
                </a:solidFill>
              </a:rPr>
              <a:t>	…</a:t>
            </a:r>
            <a:endParaRPr sz="2000" dirty="0">
              <a:solidFill>
                <a:schemeClr val="dk1"/>
              </a:solidFill>
            </a:endParaRPr>
          </a:p>
          <a:p>
            <a:pPr marL="0" lvl="0" indent="0" algn="l" rtl="0">
              <a:spcBef>
                <a:spcPts val="0"/>
              </a:spcBef>
              <a:spcAft>
                <a:spcPts val="0"/>
              </a:spcAft>
              <a:buNone/>
            </a:pPr>
            <a:endParaRPr sz="2000" dirty="0">
              <a:solidFill>
                <a:schemeClr val="dk1"/>
              </a:solidFill>
            </a:endParaRPr>
          </a:p>
          <a:p>
            <a:pPr marL="0" lvl="0" indent="0" algn="l" rtl="0">
              <a:spcBef>
                <a:spcPts val="0"/>
              </a:spcBef>
              <a:spcAft>
                <a:spcPts val="0"/>
              </a:spcAft>
              <a:buClr>
                <a:schemeClr val="dk1"/>
              </a:buClr>
              <a:buSzPts val="1100"/>
              <a:buFont typeface="Arial"/>
              <a:buNone/>
            </a:pPr>
            <a:endParaRPr sz="2000" dirty="0">
              <a:solidFill>
                <a:schemeClr val="dk1"/>
              </a:solidFill>
            </a:endParaRPr>
          </a:p>
        </p:txBody>
      </p:sp>
    </p:spTree>
    <p:extLst>
      <p:ext uri="{BB962C8B-B14F-4D97-AF65-F5344CB8AC3E}">
        <p14:creationId xmlns:p14="http://schemas.microsoft.com/office/powerpoint/2010/main" val="5011747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1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to query edge-base caching?</a:t>
            </a:r>
            <a:endParaRPr/>
          </a:p>
        </p:txBody>
      </p:sp>
      <p:sp>
        <p:nvSpPr>
          <p:cNvPr id="786" name="Google Shape;786;p1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DPI: Deep package inspection (no longer popular with HTTPS)</a:t>
            </a:r>
            <a:endParaRPr/>
          </a:p>
          <a:p>
            <a:pPr marL="0" lvl="0" indent="0" algn="l" rtl="0">
              <a:spcBef>
                <a:spcPts val="1200"/>
              </a:spcBef>
              <a:spcAft>
                <a:spcPts val="1200"/>
              </a:spcAft>
              <a:buNone/>
            </a:pPr>
            <a:endParaRPr/>
          </a:p>
        </p:txBody>
      </p:sp>
      <p:pic>
        <p:nvPicPr>
          <p:cNvPr id="787" name="Google Shape;787;p120"/>
          <p:cNvPicPr preferRelativeResize="0"/>
          <p:nvPr/>
        </p:nvPicPr>
        <p:blipFill>
          <a:blip r:embed="rId3">
            <a:alphaModFix/>
          </a:blip>
          <a:stretch>
            <a:fillRect/>
          </a:stretch>
        </p:blipFill>
        <p:spPr>
          <a:xfrm>
            <a:off x="542575" y="1808500"/>
            <a:ext cx="4268452" cy="3005424"/>
          </a:xfrm>
          <a:prstGeom prst="rect">
            <a:avLst/>
          </a:prstGeom>
          <a:noFill/>
          <a:ln>
            <a:noFill/>
          </a:ln>
        </p:spPr>
      </p:pic>
      <p:pic>
        <p:nvPicPr>
          <p:cNvPr id="788" name="Google Shape;788;p120"/>
          <p:cNvPicPr preferRelativeResize="0"/>
          <p:nvPr/>
        </p:nvPicPr>
        <p:blipFill>
          <a:blip r:embed="rId4">
            <a:alphaModFix/>
          </a:blip>
          <a:stretch>
            <a:fillRect/>
          </a:stretch>
        </p:blipFill>
        <p:spPr>
          <a:xfrm>
            <a:off x="5232477" y="1900800"/>
            <a:ext cx="3415777" cy="306052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How to query edge-base caching?</a:t>
            </a:r>
            <a:endParaRPr/>
          </a:p>
        </p:txBody>
      </p:sp>
      <p:sp>
        <p:nvSpPr>
          <p:cNvPr id="794" name="Google Shape;794;p1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2. DNS-based approach (authoritative DNS server-based routing)</a:t>
            </a:r>
            <a:endParaRPr/>
          </a:p>
          <a:p>
            <a:pPr marL="0" lvl="0" indent="0" algn="l" rtl="0">
              <a:spcBef>
                <a:spcPts val="1200"/>
              </a:spcBef>
              <a:spcAft>
                <a:spcPts val="1200"/>
              </a:spcAft>
              <a:buNone/>
            </a:pPr>
            <a:endParaRPr/>
          </a:p>
        </p:txBody>
      </p:sp>
      <p:pic>
        <p:nvPicPr>
          <p:cNvPr id="795" name="Google Shape;795;p121"/>
          <p:cNvPicPr preferRelativeResize="0"/>
          <p:nvPr/>
        </p:nvPicPr>
        <p:blipFill>
          <a:blip r:embed="rId3">
            <a:alphaModFix/>
          </a:blip>
          <a:stretch>
            <a:fillRect/>
          </a:stretch>
        </p:blipFill>
        <p:spPr>
          <a:xfrm>
            <a:off x="1817700" y="1757049"/>
            <a:ext cx="6135848" cy="32357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How to query edge-base caching?</a:t>
            </a:r>
            <a:endParaRPr/>
          </a:p>
          <a:p>
            <a:pPr marL="0" lvl="0" indent="0" algn="l" rtl="0">
              <a:spcBef>
                <a:spcPts val="0"/>
              </a:spcBef>
              <a:spcAft>
                <a:spcPts val="0"/>
              </a:spcAft>
              <a:buNone/>
            </a:pPr>
            <a:endParaRPr/>
          </a:p>
        </p:txBody>
      </p:sp>
      <p:sp>
        <p:nvSpPr>
          <p:cNvPr id="801" name="Google Shape;801;p1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a:t>3. Delegation </a:t>
            </a:r>
            <a:endParaRPr/>
          </a:p>
          <a:p>
            <a:pPr marL="0" lvl="0" indent="0" algn="l" rtl="0">
              <a:spcBef>
                <a:spcPts val="1200"/>
              </a:spcBef>
              <a:spcAft>
                <a:spcPts val="0"/>
              </a:spcAft>
              <a:buNone/>
            </a:pPr>
            <a:endParaRPr/>
          </a:p>
          <a:p>
            <a:pPr marL="0" lvl="0" indent="0" algn="l" rtl="0">
              <a:spcBef>
                <a:spcPts val="1200"/>
              </a:spcBef>
              <a:spcAft>
                <a:spcPts val="0"/>
              </a:spcAft>
              <a:buNone/>
            </a:pPr>
            <a:r>
              <a:rPr lang="en"/>
              <a:t>Client → caching system (prefetching system)</a:t>
            </a:r>
            <a:endParaRPr/>
          </a:p>
          <a:p>
            <a:pPr marL="0" lvl="0" indent="0" algn="l" rtl="0">
              <a:spcBef>
                <a:spcPts val="1200"/>
              </a:spcBef>
              <a:spcAft>
                <a:spcPts val="0"/>
              </a:spcAft>
              <a:buNone/>
            </a:pPr>
            <a:r>
              <a:rPr lang="en"/>
              <a:t>If hit: return results </a:t>
            </a:r>
            <a:endParaRPr/>
          </a:p>
          <a:p>
            <a:pPr marL="0" lvl="0" indent="0" algn="l" rtl="0">
              <a:spcBef>
                <a:spcPts val="1200"/>
              </a:spcBef>
              <a:spcAft>
                <a:spcPts val="0"/>
              </a:spcAft>
              <a:buNone/>
            </a:pPr>
            <a:r>
              <a:rPr lang="en"/>
              <a:t>Else: </a:t>
            </a:r>
            <a:endParaRPr/>
          </a:p>
          <a:p>
            <a:pPr marL="0" lvl="0" indent="0" algn="l" rtl="0">
              <a:spcBef>
                <a:spcPts val="1200"/>
              </a:spcBef>
              <a:spcAft>
                <a:spcPts val="0"/>
              </a:spcAft>
              <a:buNone/>
            </a:pPr>
            <a:r>
              <a:rPr lang="en"/>
              <a:t>	Caching system sends the request for the client</a:t>
            </a:r>
            <a:endParaRPr/>
          </a:p>
          <a:p>
            <a:pPr marL="0" lvl="0" indent="0" algn="l" rtl="0">
              <a:spcBef>
                <a:spcPts val="1200"/>
              </a:spcBef>
              <a:spcAft>
                <a:spcPts val="0"/>
              </a:spcAft>
              <a:buNone/>
            </a:pPr>
            <a:r>
              <a:rPr lang="en"/>
              <a:t>	Return the results to the clients</a:t>
            </a:r>
            <a:endParaRPr/>
          </a:p>
          <a:p>
            <a:pPr marL="0" lvl="0" indent="0" algn="l" rtl="0">
              <a:spcBef>
                <a:spcPts val="1200"/>
              </a:spcBef>
              <a:spcAft>
                <a:spcPts val="0"/>
              </a:spcAft>
              <a:buNone/>
            </a:pPr>
            <a:endParaRPr/>
          </a:p>
          <a:p>
            <a:pPr marL="0" lvl="0" indent="0" algn="l" rtl="0">
              <a:spcBef>
                <a:spcPts val="1200"/>
              </a:spcBef>
              <a:spcAft>
                <a:spcPts val="1200"/>
              </a:spcAft>
              <a:buNone/>
            </a:pPr>
            <a:r>
              <a:rPr lang="en"/>
              <a:t>Q: Why it is still beneficial? Energy (WiFi/public network) / repetitive requests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38432-05BE-D558-C043-27FB4AAF4C8D}"/>
              </a:ext>
            </a:extLst>
          </p:cNvPr>
          <p:cNvSpPr>
            <a:spLocks noGrp="1"/>
          </p:cNvSpPr>
          <p:nvPr>
            <p:ph type="title"/>
          </p:nvPr>
        </p:nvSpPr>
        <p:spPr/>
        <p:txBody>
          <a:bodyPr>
            <a:normAutofit fontScale="90000"/>
          </a:bodyPr>
          <a:lstStyle/>
          <a:p>
            <a:r>
              <a:rPr lang="en-US" dirty="0"/>
              <a:t>Rest of this semester: </a:t>
            </a:r>
          </a:p>
        </p:txBody>
      </p:sp>
      <p:sp>
        <p:nvSpPr>
          <p:cNvPr id="3" name="Text Placeholder 2">
            <a:extLst>
              <a:ext uri="{FF2B5EF4-FFF2-40B4-BE49-F238E27FC236}">
                <a16:creationId xmlns:a16="http://schemas.microsoft.com/office/drawing/2014/main" id="{A0DC4D47-362F-2149-4E10-9558F4D65B77}"/>
              </a:ext>
            </a:extLst>
          </p:cNvPr>
          <p:cNvSpPr>
            <a:spLocks noGrp="1"/>
          </p:cNvSpPr>
          <p:nvPr>
            <p:ph type="body" idx="1"/>
          </p:nvPr>
        </p:nvSpPr>
        <p:spPr/>
        <p:txBody>
          <a:bodyPr/>
          <a:lstStyle/>
          <a:p>
            <a:r>
              <a:rPr lang="en-US" dirty="0"/>
              <a:t>Comparing edge/cloud</a:t>
            </a:r>
          </a:p>
          <a:p>
            <a:r>
              <a:rPr lang="en-US" dirty="0"/>
              <a:t>Application of edge computing in smart farm/underwater network </a:t>
            </a:r>
          </a:p>
          <a:p>
            <a:r>
              <a:rPr lang="en-US" dirty="0"/>
              <a:t>CAP theorem </a:t>
            </a:r>
          </a:p>
          <a:p>
            <a:r>
              <a:rPr lang="en-US" dirty="0"/>
              <a:t>Distributed ledger / blockchain</a:t>
            </a:r>
          </a:p>
          <a:p>
            <a:r>
              <a:rPr lang="en-US" dirty="0"/>
              <a:t>Federated learning</a:t>
            </a:r>
          </a:p>
          <a:p>
            <a:r>
              <a:rPr lang="en-US" b="1" dirty="0">
                <a:solidFill>
                  <a:srgbClr val="FF0000"/>
                </a:solidFill>
              </a:rPr>
              <a:t>Project</a:t>
            </a:r>
            <a:r>
              <a:rPr lang="en-US" dirty="0"/>
              <a:t> </a:t>
            </a:r>
          </a:p>
        </p:txBody>
      </p:sp>
    </p:spTree>
    <p:extLst>
      <p:ext uri="{BB962C8B-B14F-4D97-AF65-F5344CB8AC3E}">
        <p14:creationId xmlns:p14="http://schemas.microsoft.com/office/powerpoint/2010/main" val="1073216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9"/>
          <p:cNvPicPr preferRelativeResize="0"/>
          <p:nvPr/>
        </p:nvPicPr>
        <p:blipFill rotWithShape="1">
          <a:blip r:embed="rId3">
            <a:alphaModFix/>
          </a:blip>
          <a:srcRect t="26020" b="17536"/>
          <a:stretch/>
        </p:blipFill>
        <p:spPr>
          <a:xfrm>
            <a:off x="3987550" y="3510300"/>
            <a:ext cx="5156451" cy="1569575"/>
          </a:xfrm>
          <a:prstGeom prst="rect">
            <a:avLst/>
          </a:prstGeom>
          <a:noFill/>
          <a:ln>
            <a:noFill/>
          </a:ln>
        </p:spPr>
      </p:pic>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From CDN to Edge Computing</a:t>
            </a:r>
            <a:endParaRPr dirty="0"/>
          </a:p>
        </p:txBody>
      </p:sp>
      <p:sp>
        <p:nvSpPr>
          <p:cNvPr id="98" name="Google Shape;98;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 sz="2800" dirty="0">
                <a:solidFill>
                  <a:schemeClr val="dk1"/>
                </a:solidFill>
              </a:rPr>
              <a:t>Cloudfront Lambda@Edge</a:t>
            </a:r>
            <a:endParaRPr sz="2400" dirty="0">
              <a:solidFill>
                <a:schemeClr val="dk1"/>
              </a:solidFill>
            </a:endParaRPr>
          </a:p>
          <a:p>
            <a:pPr marL="457200" lvl="0" indent="-342900" algn="l" rtl="0">
              <a:spcBef>
                <a:spcPts val="0"/>
              </a:spcBef>
              <a:spcAft>
                <a:spcPts val="0"/>
              </a:spcAft>
              <a:buSzPts val="1800"/>
              <a:buChar char="●"/>
            </a:pPr>
            <a:r>
              <a:rPr lang="en" dirty="0"/>
              <a:t>First Launched in Dec 2016</a:t>
            </a:r>
            <a:endParaRPr dirty="0"/>
          </a:p>
          <a:p>
            <a:pPr marL="457200" lvl="0" indent="-342900" algn="l" rtl="0">
              <a:spcBef>
                <a:spcPts val="0"/>
              </a:spcBef>
              <a:spcAft>
                <a:spcPts val="0"/>
              </a:spcAft>
              <a:buSzPts val="1800"/>
              <a:buChar char="●"/>
            </a:pPr>
            <a:r>
              <a:rPr lang="en" dirty="0"/>
              <a:t>10 minutes reading: https://aws.amazon.com/blogs/networking-and-content-delivery/resizing-images-with-amazon-cloudfront-lambdaedge-aws-cdn-blog/</a:t>
            </a:r>
            <a:endParaRPr dirty="0"/>
          </a:p>
          <a:p>
            <a:pPr marL="457200" lvl="0" indent="-342900" algn="l" rtl="0">
              <a:spcBef>
                <a:spcPts val="0"/>
              </a:spcBef>
              <a:spcAft>
                <a:spcPts val="0"/>
              </a:spcAft>
              <a:buSzPts val="1800"/>
              <a:buChar char="●"/>
            </a:pPr>
            <a:r>
              <a:rPr lang="en" dirty="0"/>
              <a:t>Lambda 1: Request Redirect</a:t>
            </a:r>
            <a:endParaRPr dirty="0"/>
          </a:p>
          <a:p>
            <a:pPr marL="457200" lvl="0" indent="-342900" algn="l" rtl="0">
              <a:spcBef>
                <a:spcPts val="0"/>
              </a:spcBef>
              <a:spcAft>
                <a:spcPts val="0"/>
              </a:spcAft>
              <a:buSzPts val="1800"/>
              <a:buChar char="●"/>
            </a:pPr>
            <a:r>
              <a:rPr lang="en" dirty="0"/>
              <a:t>Lambda 2: Image Resizing</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Lambda@Edge Funcs</a:t>
            </a:r>
            <a:endParaRPr/>
          </a:p>
        </p:txBody>
      </p:sp>
      <p:sp>
        <p:nvSpPr>
          <p:cNvPr id="104" name="Google Shape;10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sz="1600">
                <a:latin typeface="Courier New"/>
                <a:ea typeface="Courier New"/>
                <a:cs typeface="Courier New"/>
                <a:sym typeface="Courier New"/>
              </a:rPr>
              <a:t>Function 1: URL redirection </a:t>
            </a:r>
            <a:endParaRPr sz="1600">
              <a:latin typeface="Courier New"/>
              <a:ea typeface="Courier New"/>
              <a:cs typeface="Courier New"/>
              <a:sym typeface="Courier New"/>
            </a:endParaRPr>
          </a:p>
          <a:p>
            <a:pPr marL="0" lvl="0" indent="0" algn="l" rtl="0">
              <a:spcBef>
                <a:spcPts val="1200"/>
              </a:spcBef>
              <a:spcAft>
                <a:spcPts val="0"/>
              </a:spcAft>
              <a:buNone/>
            </a:pPr>
            <a:r>
              <a:rPr lang="en" sz="1600">
                <a:latin typeface="Courier New"/>
                <a:ea typeface="Courier New"/>
                <a:cs typeface="Courier New"/>
                <a:sym typeface="Courier New"/>
              </a:rPr>
              <a:t>/images/image.jpg?d=100*100</a:t>
            </a:r>
            <a:r>
              <a:rPr lang="en" sz="1600"/>
              <a:t> =&gt;  </a:t>
            </a:r>
            <a:r>
              <a:rPr lang="en" sz="1600">
                <a:solidFill>
                  <a:srgbClr val="7D8B99"/>
                </a:solidFill>
                <a:latin typeface="Courier New"/>
                <a:ea typeface="Courier New"/>
                <a:cs typeface="Courier New"/>
                <a:sym typeface="Courier New"/>
              </a:rPr>
              <a:t>/images/100x100/webp/image.jpg</a:t>
            </a:r>
            <a:endParaRPr sz="1600">
              <a:solidFill>
                <a:srgbClr val="7D8B99"/>
              </a:solidFill>
              <a:latin typeface="Courier New"/>
              <a:ea typeface="Courier New"/>
              <a:cs typeface="Courier New"/>
              <a:sym typeface="Courier New"/>
            </a:endParaRPr>
          </a:p>
          <a:p>
            <a:pPr marL="0" lvl="0" indent="0" algn="l" rtl="0">
              <a:spcBef>
                <a:spcPts val="1200"/>
              </a:spcBef>
              <a:spcAft>
                <a:spcPts val="0"/>
              </a:spcAft>
              <a:buNone/>
            </a:pPr>
            <a:endParaRPr sz="1600">
              <a:solidFill>
                <a:srgbClr val="7D8B99"/>
              </a:solidFill>
              <a:latin typeface="Courier New"/>
              <a:ea typeface="Courier New"/>
              <a:cs typeface="Courier New"/>
              <a:sym typeface="Courier New"/>
            </a:endParaRPr>
          </a:p>
          <a:p>
            <a:pPr marL="0" lvl="0" indent="0" algn="l" rtl="0">
              <a:spcBef>
                <a:spcPts val="1200"/>
              </a:spcBef>
              <a:spcAft>
                <a:spcPts val="0"/>
              </a:spcAft>
              <a:buNone/>
            </a:pPr>
            <a:r>
              <a:rPr lang="en" sz="1600">
                <a:solidFill>
                  <a:srgbClr val="7D8B99"/>
                </a:solidFill>
                <a:latin typeface="Courier New"/>
                <a:ea typeface="Courier New"/>
                <a:cs typeface="Courier New"/>
                <a:sym typeface="Courier New"/>
              </a:rPr>
              <a:t>Function 2: Resize Image</a:t>
            </a:r>
            <a:endParaRPr sz="1600">
              <a:solidFill>
                <a:srgbClr val="7D8B99"/>
              </a:solidFill>
              <a:latin typeface="Courier New"/>
              <a:ea typeface="Courier New"/>
              <a:cs typeface="Courier New"/>
              <a:sym typeface="Courier New"/>
            </a:endParaRPr>
          </a:p>
          <a:p>
            <a:pPr marL="0" lvl="0" indent="0" algn="l" rtl="0">
              <a:spcBef>
                <a:spcPts val="1200"/>
              </a:spcBef>
              <a:spcAft>
                <a:spcPts val="0"/>
              </a:spcAft>
              <a:buNone/>
            </a:pPr>
            <a:r>
              <a:rPr lang="en" sz="1450">
                <a:solidFill>
                  <a:srgbClr val="C92C2C"/>
                </a:solidFill>
                <a:latin typeface="Courier New"/>
                <a:ea typeface="Courier New"/>
                <a:cs typeface="Courier New"/>
                <a:sym typeface="Courier New"/>
              </a:rPr>
              <a:t>S3</a:t>
            </a:r>
            <a:r>
              <a:rPr lang="en" sz="1450">
                <a:solidFill>
                  <a:srgbClr val="5F6364"/>
                </a:solidFill>
                <a:latin typeface="Courier New"/>
                <a:ea typeface="Courier New"/>
                <a:cs typeface="Courier New"/>
                <a:sym typeface="Courier New"/>
              </a:rPr>
              <a:t>.</a:t>
            </a:r>
            <a:r>
              <a:rPr lang="en" sz="1450">
                <a:solidFill>
                  <a:srgbClr val="2F9C0A"/>
                </a:solidFill>
                <a:latin typeface="Courier New"/>
                <a:ea typeface="Courier New"/>
                <a:cs typeface="Courier New"/>
                <a:sym typeface="Courier New"/>
              </a:rPr>
              <a:t>getObject</a:t>
            </a:r>
            <a:r>
              <a:rPr lang="en" sz="1450">
                <a:solidFill>
                  <a:srgbClr val="5F6364"/>
                </a:solidFill>
                <a:latin typeface="Courier New"/>
                <a:ea typeface="Courier New"/>
                <a:cs typeface="Courier New"/>
                <a:sym typeface="Courier New"/>
              </a:rPr>
              <a:t>({</a:t>
            </a:r>
            <a:r>
              <a:rPr lang="en" sz="1450">
                <a:solidFill>
                  <a:srgbClr val="333333"/>
                </a:solidFill>
                <a:latin typeface="Courier New"/>
                <a:ea typeface="Courier New"/>
                <a:cs typeface="Courier New"/>
                <a:sym typeface="Courier New"/>
              </a:rPr>
              <a:t> Bucket</a:t>
            </a:r>
            <a:r>
              <a:rPr lang="en" sz="1450">
                <a:solidFill>
                  <a:srgbClr val="A67F59"/>
                </a:solidFill>
                <a:latin typeface="Courier New"/>
                <a:ea typeface="Courier New"/>
                <a:cs typeface="Courier New"/>
                <a:sym typeface="Courier New"/>
              </a:rPr>
              <a:t>:</a:t>
            </a:r>
            <a:r>
              <a:rPr lang="en" sz="1450">
                <a:solidFill>
                  <a:srgbClr val="333333"/>
                </a:solidFill>
                <a:latin typeface="Courier New"/>
                <a:ea typeface="Courier New"/>
                <a:cs typeface="Courier New"/>
                <a:sym typeface="Courier New"/>
              </a:rPr>
              <a:t> </a:t>
            </a:r>
            <a:r>
              <a:rPr lang="en" sz="1450">
                <a:solidFill>
                  <a:srgbClr val="C92C2C"/>
                </a:solidFill>
                <a:latin typeface="Courier New"/>
                <a:ea typeface="Courier New"/>
                <a:cs typeface="Courier New"/>
                <a:sym typeface="Courier New"/>
              </a:rPr>
              <a:t>BUCKET</a:t>
            </a:r>
            <a:r>
              <a:rPr lang="en" sz="1450">
                <a:solidFill>
                  <a:srgbClr val="5F6364"/>
                </a:solidFill>
                <a:latin typeface="Courier New"/>
                <a:ea typeface="Courier New"/>
                <a:cs typeface="Courier New"/>
                <a:sym typeface="Courier New"/>
              </a:rPr>
              <a:t>,</a:t>
            </a:r>
            <a:r>
              <a:rPr lang="en" sz="1450">
                <a:solidFill>
                  <a:srgbClr val="333333"/>
                </a:solidFill>
                <a:latin typeface="Courier New"/>
                <a:ea typeface="Courier New"/>
                <a:cs typeface="Courier New"/>
                <a:sym typeface="Courier New"/>
              </a:rPr>
              <a:t> Key</a:t>
            </a:r>
            <a:r>
              <a:rPr lang="en" sz="1450">
                <a:solidFill>
                  <a:srgbClr val="A67F59"/>
                </a:solidFill>
                <a:latin typeface="Courier New"/>
                <a:ea typeface="Courier New"/>
                <a:cs typeface="Courier New"/>
                <a:sym typeface="Courier New"/>
              </a:rPr>
              <a:t>:</a:t>
            </a:r>
            <a:r>
              <a:rPr lang="en" sz="1450">
                <a:solidFill>
                  <a:srgbClr val="333333"/>
                </a:solidFill>
                <a:latin typeface="Courier New"/>
                <a:ea typeface="Courier New"/>
                <a:cs typeface="Courier New"/>
                <a:sym typeface="Courier New"/>
              </a:rPr>
              <a:t> originalKey </a:t>
            </a:r>
            <a:r>
              <a:rPr lang="en" sz="1450">
                <a:solidFill>
                  <a:srgbClr val="5F6364"/>
                </a:solidFill>
                <a:latin typeface="Courier New"/>
                <a:ea typeface="Courier New"/>
                <a:cs typeface="Courier New"/>
                <a:sym typeface="Courier New"/>
              </a:rPr>
              <a:t>}).</a:t>
            </a:r>
            <a:r>
              <a:rPr lang="en" sz="1450">
                <a:solidFill>
                  <a:srgbClr val="2F9C0A"/>
                </a:solidFill>
                <a:latin typeface="Courier New"/>
                <a:ea typeface="Courier New"/>
                <a:cs typeface="Courier New"/>
                <a:sym typeface="Courier New"/>
              </a:rPr>
              <a:t>promise</a:t>
            </a:r>
            <a:r>
              <a:rPr lang="en" sz="1450">
                <a:solidFill>
                  <a:srgbClr val="5F6364"/>
                </a:solidFill>
                <a:latin typeface="Courier New"/>
                <a:ea typeface="Courier New"/>
                <a:cs typeface="Courier New"/>
                <a:sym typeface="Courier New"/>
              </a:rPr>
              <a:t>()</a:t>
            </a:r>
            <a:endParaRPr sz="1450">
              <a:solidFill>
                <a:srgbClr val="333333"/>
              </a:solidFill>
              <a:latin typeface="Courier New"/>
              <a:ea typeface="Courier New"/>
              <a:cs typeface="Courier New"/>
              <a:sym typeface="Courier New"/>
            </a:endParaRPr>
          </a:p>
          <a:p>
            <a:pPr marL="0" lvl="0" indent="0" algn="l" rtl="0">
              <a:spcBef>
                <a:spcPts val="1200"/>
              </a:spcBef>
              <a:spcAft>
                <a:spcPts val="0"/>
              </a:spcAft>
              <a:buNone/>
            </a:pPr>
            <a:r>
              <a:rPr lang="en" sz="1450">
                <a:solidFill>
                  <a:srgbClr val="333333"/>
                </a:solidFill>
                <a:latin typeface="Courier New"/>
                <a:ea typeface="Courier New"/>
                <a:cs typeface="Courier New"/>
                <a:sym typeface="Courier New"/>
              </a:rPr>
              <a:t>   </a:t>
            </a:r>
            <a:r>
              <a:rPr lang="en" sz="1450">
                <a:solidFill>
                  <a:srgbClr val="7D8B99"/>
                </a:solidFill>
                <a:latin typeface="Courier New"/>
                <a:ea typeface="Courier New"/>
                <a:cs typeface="Courier New"/>
                <a:sym typeface="Courier New"/>
              </a:rPr>
              <a:t>// perform the resize operation</a:t>
            </a:r>
            <a:endParaRPr sz="1450">
              <a:solidFill>
                <a:srgbClr val="333333"/>
              </a:solidFill>
              <a:latin typeface="Courier New"/>
              <a:ea typeface="Courier New"/>
              <a:cs typeface="Courier New"/>
              <a:sym typeface="Courier New"/>
            </a:endParaRPr>
          </a:p>
          <a:p>
            <a:pPr marL="0" lvl="0" indent="0" algn="l" rtl="0">
              <a:spcBef>
                <a:spcPts val="1200"/>
              </a:spcBef>
              <a:spcAft>
                <a:spcPts val="0"/>
              </a:spcAft>
              <a:buNone/>
            </a:pPr>
            <a:r>
              <a:rPr lang="en" sz="1450">
                <a:solidFill>
                  <a:srgbClr val="333333"/>
                </a:solidFill>
                <a:latin typeface="Courier New"/>
                <a:ea typeface="Courier New"/>
                <a:cs typeface="Courier New"/>
                <a:sym typeface="Courier New"/>
              </a:rPr>
              <a:t>   </a:t>
            </a:r>
            <a:r>
              <a:rPr lang="en" sz="1450">
                <a:solidFill>
                  <a:srgbClr val="5F6364"/>
                </a:solidFill>
                <a:latin typeface="Courier New"/>
                <a:ea typeface="Courier New"/>
                <a:cs typeface="Courier New"/>
                <a:sym typeface="Courier New"/>
              </a:rPr>
              <a:t>.</a:t>
            </a:r>
            <a:r>
              <a:rPr lang="en" sz="1450">
                <a:solidFill>
                  <a:srgbClr val="2F9C0A"/>
                </a:solidFill>
                <a:latin typeface="Courier New"/>
                <a:ea typeface="Courier New"/>
                <a:cs typeface="Courier New"/>
                <a:sym typeface="Courier New"/>
              </a:rPr>
              <a:t>then</a:t>
            </a:r>
            <a:r>
              <a:rPr lang="en" sz="1450">
                <a:solidFill>
                  <a:srgbClr val="5F6364"/>
                </a:solidFill>
                <a:latin typeface="Courier New"/>
                <a:ea typeface="Courier New"/>
                <a:cs typeface="Courier New"/>
                <a:sym typeface="Courier New"/>
              </a:rPr>
              <a:t>(</a:t>
            </a:r>
            <a:r>
              <a:rPr lang="en" sz="1450">
                <a:solidFill>
                  <a:srgbClr val="333333"/>
                </a:solidFill>
                <a:latin typeface="Courier New"/>
                <a:ea typeface="Courier New"/>
                <a:cs typeface="Courier New"/>
                <a:sym typeface="Courier New"/>
              </a:rPr>
              <a:t>data </a:t>
            </a:r>
            <a:r>
              <a:rPr lang="en" sz="1450">
                <a:solidFill>
                  <a:srgbClr val="A67F59"/>
                </a:solidFill>
                <a:latin typeface="Courier New"/>
                <a:ea typeface="Courier New"/>
                <a:cs typeface="Courier New"/>
                <a:sym typeface="Courier New"/>
              </a:rPr>
              <a:t>=&gt;</a:t>
            </a:r>
            <a:r>
              <a:rPr lang="en" sz="1450">
                <a:solidFill>
                  <a:srgbClr val="333333"/>
                </a:solidFill>
                <a:latin typeface="Courier New"/>
                <a:ea typeface="Courier New"/>
                <a:cs typeface="Courier New"/>
                <a:sym typeface="Courier New"/>
              </a:rPr>
              <a:t> </a:t>
            </a:r>
            <a:r>
              <a:rPr lang="en" sz="1450">
                <a:solidFill>
                  <a:srgbClr val="2F9C0A"/>
                </a:solidFill>
                <a:latin typeface="Courier New"/>
                <a:ea typeface="Courier New"/>
                <a:cs typeface="Courier New"/>
                <a:sym typeface="Courier New"/>
              </a:rPr>
              <a:t>Sharp</a:t>
            </a:r>
            <a:r>
              <a:rPr lang="en" sz="1450">
                <a:solidFill>
                  <a:srgbClr val="5F6364"/>
                </a:solidFill>
                <a:latin typeface="Courier New"/>
                <a:ea typeface="Courier New"/>
                <a:cs typeface="Courier New"/>
                <a:sym typeface="Courier New"/>
              </a:rPr>
              <a:t>(</a:t>
            </a:r>
            <a:r>
              <a:rPr lang="en" sz="1450">
                <a:solidFill>
                  <a:srgbClr val="333333"/>
                </a:solidFill>
                <a:latin typeface="Courier New"/>
                <a:ea typeface="Courier New"/>
                <a:cs typeface="Courier New"/>
                <a:sym typeface="Courier New"/>
              </a:rPr>
              <a:t>data</a:t>
            </a:r>
            <a:r>
              <a:rPr lang="en" sz="1450">
                <a:solidFill>
                  <a:srgbClr val="5F6364"/>
                </a:solidFill>
                <a:latin typeface="Courier New"/>
                <a:ea typeface="Courier New"/>
                <a:cs typeface="Courier New"/>
                <a:sym typeface="Courier New"/>
              </a:rPr>
              <a:t>.</a:t>
            </a:r>
            <a:r>
              <a:rPr lang="en" sz="1450">
                <a:solidFill>
                  <a:srgbClr val="333333"/>
                </a:solidFill>
                <a:latin typeface="Courier New"/>
                <a:ea typeface="Courier New"/>
                <a:cs typeface="Courier New"/>
                <a:sym typeface="Courier New"/>
              </a:rPr>
              <a:t>Body</a:t>
            </a:r>
            <a:r>
              <a:rPr lang="en" sz="1450">
                <a:solidFill>
                  <a:srgbClr val="5F6364"/>
                </a:solidFill>
                <a:latin typeface="Courier New"/>
                <a:ea typeface="Courier New"/>
                <a:cs typeface="Courier New"/>
                <a:sym typeface="Courier New"/>
              </a:rPr>
              <a:t>)</a:t>
            </a:r>
            <a:endParaRPr sz="1450">
              <a:solidFill>
                <a:srgbClr val="333333"/>
              </a:solidFill>
              <a:latin typeface="Courier New"/>
              <a:ea typeface="Courier New"/>
              <a:cs typeface="Courier New"/>
              <a:sym typeface="Courier New"/>
            </a:endParaRPr>
          </a:p>
          <a:p>
            <a:pPr marL="0" lvl="0" indent="0" algn="l" rtl="0">
              <a:spcBef>
                <a:spcPts val="1200"/>
              </a:spcBef>
              <a:spcAft>
                <a:spcPts val="0"/>
              </a:spcAft>
              <a:buNone/>
            </a:pPr>
            <a:r>
              <a:rPr lang="en" sz="1450">
                <a:solidFill>
                  <a:srgbClr val="333333"/>
                </a:solidFill>
                <a:latin typeface="Courier New"/>
                <a:ea typeface="Courier New"/>
                <a:cs typeface="Courier New"/>
                <a:sym typeface="Courier New"/>
              </a:rPr>
              <a:t>   </a:t>
            </a:r>
            <a:r>
              <a:rPr lang="en" sz="1450">
                <a:solidFill>
                  <a:srgbClr val="5F6364"/>
                </a:solidFill>
                <a:latin typeface="Courier New"/>
                <a:ea typeface="Courier New"/>
                <a:cs typeface="Courier New"/>
                <a:sym typeface="Courier New"/>
              </a:rPr>
              <a:t>.</a:t>
            </a:r>
            <a:r>
              <a:rPr lang="en" sz="1450">
                <a:solidFill>
                  <a:srgbClr val="2F9C0A"/>
                </a:solidFill>
                <a:latin typeface="Courier New"/>
                <a:ea typeface="Courier New"/>
                <a:cs typeface="Courier New"/>
                <a:sym typeface="Courier New"/>
              </a:rPr>
              <a:t>resize</a:t>
            </a:r>
            <a:r>
              <a:rPr lang="en" sz="1450">
                <a:solidFill>
                  <a:srgbClr val="5F6364"/>
                </a:solidFill>
                <a:latin typeface="Courier New"/>
                <a:ea typeface="Courier New"/>
                <a:cs typeface="Courier New"/>
                <a:sym typeface="Courier New"/>
              </a:rPr>
              <a:t>(</a:t>
            </a:r>
            <a:r>
              <a:rPr lang="en" sz="1450">
                <a:solidFill>
                  <a:srgbClr val="333333"/>
                </a:solidFill>
                <a:latin typeface="Courier New"/>
                <a:ea typeface="Courier New"/>
                <a:cs typeface="Courier New"/>
                <a:sym typeface="Courier New"/>
              </a:rPr>
              <a:t>width</a:t>
            </a:r>
            <a:r>
              <a:rPr lang="en" sz="1450">
                <a:solidFill>
                  <a:srgbClr val="5F6364"/>
                </a:solidFill>
                <a:latin typeface="Courier New"/>
                <a:ea typeface="Courier New"/>
                <a:cs typeface="Courier New"/>
                <a:sym typeface="Courier New"/>
              </a:rPr>
              <a:t>,</a:t>
            </a:r>
            <a:r>
              <a:rPr lang="en" sz="1450">
                <a:solidFill>
                  <a:srgbClr val="333333"/>
                </a:solidFill>
                <a:latin typeface="Courier New"/>
                <a:ea typeface="Courier New"/>
                <a:cs typeface="Courier New"/>
                <a:sym typeface="Courier New"/>
              </a:rPr>
              <a:t> height</a:t>
            </a:r>
            <a:r>
              <a:rPr lang="en" sz="1450">
                <a:solidFill>
                  <a:srgbClr val="5F6364"/>
                </a:solidFill>
                <a:latin typeface="Courier New"/>
                <a:ea typeface="Courier New"/>
                <a:cs typeface="Courier New"/>
                <a:sym typeface="Courier New"/>
              </a:rPr>
              <a:t>)</a:t>
            </a:r>
            <a:endParaRPr sz="1450">
              <a:solidFill>
                <a:srgbClr val="333333"/>
              </a:solidFill>
              <a:latin typeface="Courier New"/>
              <a:ea typeface="Courier New"/>
              <a:cs typeface="Courier New"/>
              <a:sym typeface="Courier New"/>
            </a:endParaRPr>
          </a:p>
          <a:p>
            <a:pPr marL="0" lvl="0" indent="0" algn="l" rtl="0">
              <a:spcBef>
                <a:spcPts val="1200"/>
              </a:spcBef>
              <a:spcAft>
                <a:spcPts val="0"/>
              </a:spcAft>
              <a:buNone/>
            </a:pPr>
            <a:r>
              <a:rPr lang="en" sz="1450">
                <a:solidFill>
                  <a:srgbClr val="333333"/>
                </a:solidFill>
                <a:latin typeface="Courier New"/>
                <a:ea typeface="Courier New"/>
                <a:cs typeface="Courier New"/>
                <a:sym typeface="Courier New"/>
              </a:rPr>
              <a:t>   </a:t>
            </a:r>
            <a:r>
              <a:rPr lang="en" sz="1450">
                <a:solidFill>
                  <a:srgbClr val="5F6364"/>
                </a:solidFill>
                <a:latin typeface="Courier New"/>
                <a:ea typeface="Courier New"/>
                <a:cs typeface="Courier New"/>
                <a:sym typeface="Courier New"/>
              </a:rPr>
              <a:t>.</a:t>
            </a:r>
            <a:r>
              <a:rPr lang="en" sz="1450">
                <a:solidFill>
                  <a:srgbClr val="2F9C0A"/>
                </a:solidFill>
                <a:latin typeface="Courier New"/>
                <a:ea typeface="Courier New"/>
                <a:cs typeface="Courier New"/>
                <a:sym typeface="Courier New"/>
              </a:rPr>
              <a:t>toFormat</a:t>
            </a:r>
            <a:r>
              <a:rPr lang="en" sz="1450">
                <a:solidFill>
                  <a:srgbClr val="5F6364"/>
                </a:solidFill>
                <a:latin typeface="Courier New"/>
                <a:ea typeface="Courier New"/>
                <a:cs typeface="Courier New"/>
                <a:sym typeface="Courier New"/>
              </a:rPr>
              <a:t>(</a:t>
            </a:r>
            <a:r>
              <a:rPr lang="en" sz="1450">
                <a:solidFill>
                  <a:srgbClr val="333333"/>
                </a:solidFill>
                <a:latin typeface="Courier New"/>
                <a:ea typeface="Courier New"/>
                <a:cs typeface="Courier New"/>
                <a:sym typeface="Courier New"/>
              </a:rPr>
              <a:t>requiredFormat</a:t>
            </a:r>
            <a:r>
              <a:rPr lang="en" sz="1450">
                <a:solidFill>
                  <a:srgbClr val="5F6364"/>
                </a:solidFill>
                <a:latin typeface="Courier New"/>
                <a:ea typeface="Courier New"/>
                <a:cs typeface="Courier New"/>
                <a:sym typeface="Courier New"/>
              </a:rPr>
              <a:t>)</a:t>
            </a:r>
            <a:endParaRPr sz="1450">
              <a:solidFill>
                <a:srgbClr val="333333"/>
              </a:solidFill>
              <a:latin typeface="Courier New"/>
              <a:ea typeface="Courier New"/>
              <a:cs typeface="Courier New"/>
              <a:sym typeface="Courier New"/>
            </a:endParaRPr>
          </a:p>
          <a:p>
            <a:pPr marL="0" lvl="0" indent="0" algn="l" rtl="0">
              <a:spcBef>
                <a:spcPts val="1200"/>
              </a:spcBef>
              <a:spcAft>
                <a:spcPts val="0"/>
              </a:spcAft>
              <a:buNone/>
            </a:pPr>
            <a:r>
              <a:rPr lang="en" sz="1450">
                <a:solidFill>
                  <a:srgbClr val="333333"/>
                </a:solidFill>
                <a:latin typeface="Courier New"/>
                <a:ea typeface="Courier New"/>
                <a:cs typeface="Courier New"/>
                <a:sym typeface="Courier New"/>
              </a:rPr>
              <a:t>   </a:t>
            </a:r>
            <a:r>
              <a:rPr lang="en" sz="1450">
                <a:solidFill>
                  <a:srgbClr val="5F6364"/>
                </a:solidFill>
                <a:latin typeface="Courier New"/>
                <a:ea typeface="Courier New"/>
                <a:cs typeface="Courier New"/>
                <a:sym typeface="Courier New"/>
              </a:rPr>
              <a:t>.</a:t>
            </a:r>
            <a:r>
              <a:rPr lang="en" sz="1450">
                <a:solidFill>
                  <a:srgbClr val="2F9C0A"/>
                </a:solidFill>
                <a:latin typeface="Courier New"/>
                <a:ea typeface="Courier New"/>
                <a:cs typeface="Courier New"/>
                <a:sym typeface="Courier New"/>
              </a:rPr>
              <a:t>toBuffer</a:t>
            </a:r>
            <a:r>
              <a:rPr lang="en" sz="1450">
                <a:solidFill>
                  <a:srgbClr val="5F6364"/>
                </a:solidFill>
                <a:latin typeface="Courier New"/>
                <a:ea typeface="Courier New"/>
                <a:cs typeface="Courier New"/>
                <a:sym typeface="Courier New"/>
              </a:rPr>
              <a:t>()</a:t>
            </a:r>
            <a:endParaRPr sz="1450">
              <a:solidFill>
                <a:srgbClr val="333333"/>
              </a:solidFill>
              <a:latin typeface="Courier New"/>
              <a:ea typeface="Courier New"/>
              <a:cs typeface="Courier New"/>
              <a:sym typeface="Courier New"/>
            </a:endParaRPr>
          </a:p>
          <a:p>
            <a:pPr marL="0" lvl="0" indent="0" algn="l" rtl="0">
              <a:spcBef>
                <a:spcPts val="1200"/>
              </a:spcBef>
              <a:spcAft>
                <a:spcPts val="1200"/>
              </a:spcAft>
              <a:buNone/>
            </a:pPr>
            <a:r>
              <a:rPr lang="en" sz="1450">
                <a:solidFill>
                  <a:srgbClr val="5F6364"/>
                </a:solidFill>
                <a:latin typeface="Courier New"/>
                <a:ea typeface="Courier New"/>
                <a:cs typeface="Courier New"/>
                <a:sym typeface="Courier New"/>
              </a:rPr>
              <a:t>)</a:t>
            </a:r>
            <a:endParaRPr b="1">
              <a:solidFill>
                <a:srgbClr val="7D8B99"/>
              </a:solidFill>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From CDN to Edge Computing</a:t>
            </a:r>
            <a:endParaRPr/>
          </a:p>
        </p:txBody>
      </p:sp>
      <p:sp>
        <p:nvSpPr>
          <p:cNvPr id="110" name="Google Shape;110;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2800">
                <a:solidFill>
                  <a:schemeClr val="dk1"/>
                </a:solidFill>
              </a:rPr>
              <a:t>Akamai</a:t>
            </a:r>
            <a:endParaRPr sz="2800">
              <a:solidFill>
                <a:schemeClr val="dk1"/>
              </a:solidFill>
            </a:endParaRPr>
          </a:p>
          <a:p>
            <a:pPr marL="457200" lvl="0" indent="-342900" algn="l" rtl="0">
              <a:spcBef>
                <a:spcPts val="1200"/>
              </a:spcBef>
              <a:spcAft>
                <a:spcPts val="0"/>
              </a:spcAft>
              <a:buSzPts val="1800"/>
              <a:buChar char="●"/>
            </a:pPr>
            <a:r>
              <a:rPr lang="en"/>
              <a:t>EdgeSuite ESI: The ESI language is an XML-based markup language that provides the tools to assemble the content dynamically on Akamai’s network. </a:t>
            </a:r>
            <a:endParaRPr/>
          </a:p>
          <a:p>
            <a:pPr marL="457200" lvl="0" indent="-342900" algn="l" rtl="0">
              <a:spcBef>
                <a:spcPts val="0"/>
              </a:spcBef>
              <a:spcAft>
                <a:spcPts val="0"/>
              </a:spcAft>
              <a:buSzPts val="1800"/>
              <a:buChar char="●"/>
            </a:pPr>
            <a:r>
              <a:rPr lang="en"/>
              <a:t>EdgeWorkers (Similar to Lambda@Edge Functions) </a:t>
            </a:r>
            <a:endParaRPr/>
          </a:p>
          <a:p>
            <a:pPr marL="0" lvl="0" indent="0" algn="l" rtl="0">
              <a:spcBef>
                <a:spcPts val="1200"/>
              </a:spcBef>
              <a:spcAft>
                <a:spcPts val="0"/>
              </a:spcAft>
              <a:buNone/>
            </a:pPr>
            <a:endParaRPr/>
          </a:p>
          <a:p>
            <a:pPr marL="0" lvl="0" indent="0" algn="l" rtl="0">
              <a:spcBef>
                <a:spcPts val="1200"/>
              </a:spcBef>
              <a:spcAft>
                <a:spcPts val="0"/>
              </a:spcAft>
              <a:buNone/>
            </a:pPr>
            <a:r>
              <a:rPr lang="en"/>
              <a:t>References: </a:t>
            </a:r>
            <a:br>
              <a:rPr lang="en"/>
            </a:br>
            <a:r>
              <a:rPr lang="en" sz="1056"/>
              <a:t>EdgeWorkers:</a:t>
            </a:r>
            <a:r>
              <a:rPr lang="en" sz="1056">
                <a:uFill>
                  <a:noFill/>
                </a:uFill>
                <a:hlinkClick r:id="rId3"/>
              </a:rPr>
              <a:t>https://techdocs.akamai.com/edgeworkers/docs/create-the-hello-world-code-bundle-1</a:t>
            </a:r>
            <a:endParaRPr sz="1056"/>
          </a:p>
          <a:p>
            <a:pPr marL="0" lvl="0" indent="0" algn="l" rtl="0">
              <a:spcBef>
                <a:spcPts val="1200"/>
              </a:spcBef>
              <a:spcAft>
                <a:spcPts val="1200"/>
              </a:spcAft>
              <a:buNone/>
            </a:pPr>
            <a:r>
              <a:rPr lang="en" sz="1056"/>
              <a:t>EdgeSuite ESI: https://www.akamai.com/content/dam/site/zh/documents/technical-publication/akamai-esi-developers-guide-technical-publication.pdf</a:t>
            </a:r>
            <a:endParaRPr sz="1056"/>
          </a:p>
        </p:txBody>
      </p:sp>
      <p:pic>
        <p:nvPicPr>
          <p:cNvPr id="111" name="Google Shape;111;p21"/>
          <p:cNvPicPr preferRelativeResize="0"/>
          <p:nvPr/>
        </p:nvPicPr>
        <p:blipFill>
          <a:blip r:embed="rId4">
            <a:alphaModFix/>
          </a:blip>
          <a:stretch>
            <a:fillRect/>
          </a:stretch>
        </p:blipFill>
        <p:spPr>
          <a:xfrm>
            <a:off x="6051548" y="365873"/>
            <a:ext cx="3047675" cy="1279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From CDN to Edge Computing</a:t>
            </a:r>
            <a:endParaRPr/>
          </a:p>
          <a:p>
            <a:pPr marL="0" lvl="0" indent="0" algn="l" rtl="0">
              <a:spcBef>
                <a:spcPts val="0"/>
              </a:spcBef>
              <a:spcAft>
                <a:spcPts val="0"/>
              </a:spcAft>
              <a:buNone/>
            </a:pPr>
            <a:endParaRPr/>
          </a:p>
        </p:txBody>
      </p:sp>
      <p:sp>
        <p:nvSpPr>
          <p:cNvPr id="117" name="Google Shape;117;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800">
                <a:solidFill>
                  <a:schemeClr val="dk1"/>
                </a:solidFill>
              </a:rPr>
              <a:t>Akamai ESI</a:t>
            </a:r>
            <a:endParaRPr/>
          </a:p>
        </p:txBody>
      </p:sp>
      <p:pic>
        <p:nvPicPr>
          <p:cNvPr id="118" name="Google Shape;118;p22"/>
          <p:cNvPicPr preferRelativeResize="0"/>
          <p:nvPr/>
        </p:nvPicPr>
        <p:blipFill>
          <a:blip r:embed="rId3">
            <a:alphaModFix/>
          </a:blip>
          <a:stretch>
            <a:fillRect/>
          </a:stretch>
        </p:blipFill>
        <p:spPr>
          <a:xfrm>
            <a:off x="510041" y="1789105"/>
            <a:ext cx="8399277" cy="323282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726</TotalTime>
  <Words>2577</Words>
  <Application>Microsoft Office PowerPoint</Application>
  <PresentationFormat>On-screen Show (16:9)</PresentationFormat>
  <Paragraphs>358</Paragraphs>
  <Slides>54</Slides>
  <Notes>52</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Courier New</vt:lpstr>
      <vt:lpstr>Roboto</vt:lpstr>
      <vt:lpstr>Calibri</vt:lpstr>
      <vt:lpstr>Arial</vt:lpstr>
      <vt:lpstr>Simple Light</vt:lpstr>
      <vt:lpstr>CIS 490H/590J Edge Computing Edge and Fog</vt:lpstr>
      <vt:lpstr>Outline</vt:lpstr>
      <vt:lpstr>Edge Computing</vt:lpstr>
      <vt:lpstr>Edge Systems</vt:lpstr>
      <vt:lpstr>From CDN to Edge Computing</vt:lpstr>
      <vt:lpstr>From CDN to Edge Computing</vt:lpstr>
      <vt:lpstr>Lambda@Edge Funcs</vt:lpstr>
      <vt:lpstr>From CDN to Edge Computing</vt:lpstr>
      <vt:lpstr>From CDN to Edge Computing </vt:lpstr>
      <vt:lpstr>From CDN to Edge Computing </vt:lpstr>
      <vt:lpstr>From CDN to Edge Computing </vt:lpstr>
      <vt:lpstr>From ISP (RAN) to Edge</vt:lpstr>
      <vt:lpstr>From ISP to Edge Computing </vt:lpstr>
      <vt:lpstr>From ISP to Edge Computing</vt:lpstr>
      <vt:lpstr>From [ISP+ Cloud] to Edge</vt:lpstr>
      <vt:lpstr>From [ISP+ Cloud] to Edge </vt:lpstr>
      <vt:lpstr>From IoT (smart home vendors) to Edge</vt:lpstr>
      <vt:lpstr>From IoT to Edge</vt:lpstr>
      <vt:lpstr>From IoT to Edge </vt:lpstr>
      <vt:lpstr>Mobile Ad-hoc Edge (Self-organized Edge, Mist Computing)</vt:lpstr>
      <vt:lpstr>Usually Requires a Coordinator</vt:lpstr>
      <vt:lpstr>From Offloading to Edge Computing (Cloudlet)</vt:lpstr>
      <vt:lpstr>Summary</vt:lpstr>
      <vt:lpstr>Think about:</vt:lpstr>
      <vt:lpstr>2. AWS’s Edge Computing Products</vt:lpstr>
      <vt:lpstr>2.1 Cloudfront</vt:lpstr>
      <vt:lpstr>2.1 Cloudfront</vt:lpstr>
      <vt:lpstr>2.2 Snow Family</vt:lpstr>
      <vt:lpstr>2.2 Snow Family</vt:lpstr>
      <vt:lpstr>2.3 Outpost</vt:lpstr>
      <vt:lpstr>2.3 Outpost</vt:lpstr>
      <vt:lpstr>2.4 Wavelength </vt:lpstr>
      <vt:lpstr>2.4 Wavelength </vt:lpstr>
      <vt:lpstr>2.4 Wavelength  </vt:lpstr>
      <vt:lpstr>2.4 Wavelength </vt:lpstr>
      <vt:lpstr>2.4 Wavelength</vt:lpstr>
      <vt:lpstr>2.4 Wavelength</vt:lpstr>
      <vt:lpstr>Wavelength</vt:lpstr>
      <vt:lpstr>2.5 Greengrass</vt:lpstr>
      <vt:lpstr>2.5 Greengrass </vt:lpstr>
      <vt:lpstr>2.5 Greengrass </vt:lpstr>
      <vt:lpstr>2.5 Greengrass</vt:lpstr>
      <vt:lpstr>2.5 Greengrass </vt:lpstr>
      <vt:lpstr>2.5 Greengrass Usage Example </vt:lpstr>
      <vt:lpstr>2.5 Greengrass </vt:lpstr>
      <vt:lpstr>Comparison of all AWS product related to edge computing</vt:lpstr>
      <vt:lpstr>2. AWS’s Edge Computing Products </vt:lpstr>
      <vt:lpstr>Sharing and Caring of Data at the Edge</vt:lpstr>
      <vt:lpstr>CloudPath (SEC’17)</vt:lpstr>
      <vt:lpstr>Discussion on Edge-based Caching/Data sharing </vt:lpstr>
      <vt:lpstr>How to query edge-base caching?</vt:lpstr>
      <vt:lpstr>How to query edge-base caching?</vt:lpstr>
      <vt:lpstr>How to query edge-base caching? </vt:lpstr>
      <vt:lpstr>Rest of this semester: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490H/590J Edge Computing Edge and Fog</dc:title>
  <cp:lastModifiedBy>Johnson, Demetrius</cp:lastModifiedBy>
  <cp:revision>18</cp:revision>
  <dcterms:modified xsi:type="dcterms:W3CDTF">2023-02-17T00:51:25Z</dcterms:modified>
</cp:coreProperties>
</file>